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Lst>
  <p:notesMasterIdLst>
    <p:notesMasterId r:id="rId87"/>
  </p:notesMasterIdLst>
  <p:handoutMasterIdLst>
    <p:handoutMasterId r:id="rId88"/>
  </p:handoutMasterIdLst>
  <p:sldIdLst>
    <p:sldId id="256" r:id="rId6"/>
    <p:sldId id="257" r:id="rId7"/>
    <p:sldId id="480" r:id="rId8"/>
    <p:sldId id="449" r:id="rId9"/>
    <p:sldId id="401" r:id="rId10"/>
    <p:sldId id="402" r:id="rId11"/>
    <p:sldId id="460" r:id="rId12"/>
    <p:sldId id="438" r:id="rId13"/>
    <p:sldId id="398" r:id="rId14"/>
    <p:sldId id="479" r:id="rId15"/>
    <p:sldId id="474" r:id="rId16"/>
    <p:sldId id="382" r:id="rId17"/>
    <p:sldId id="473" r:id="rId18"/>
    <p:sldId id="261" r:id="rId19"/>
    <p:sldId id="262" r:id="rId20"/>
    <p:sldId id="264" r:id="rId21"/>
    <p:sldId id="461" r:id="rId22"/>
    <p:sldId id="268" r:id="rId23"/>
    <p:sldId id="475" r:id="rId24"/>
    <p:sldId id="472" r:id="rId25"/>
    <p:sldId id="276" r:id="rId26"/>
    <p:sldId id="407" r:id="rId27"/>
    <p:sldId id="409" r:id="rId28"/>
    <p:sldId id="410" r:id="rId29"/>
    <p:sldId id="450" r:id="rId30"/>
    <p:sldId id="411" r:id="rId31"/>
    <p:sldId id="484" r:id="rId32"/>
    <p:sldId id="299" r:id="rId33"/>
    <p:sldId id="271" r:id="rId34"/>
    <p:sldId id="489" r:id="rId35"/>
    <p:sldId id="490" r:id="rId36"/>
    <p:sldId id="272" r:id="rId37"/>
    <p:sldId id="404" r:id="rId38"/>
    <p:sldId id="491" r:id="rId39"/>
    <p:sldId id="417" r:id="rId40"/>
    <p:sldId id="419" r:id="rId41"/>
    <p:sldId id="358" r:id="rId42"/>
    <p:sldId id="492" r:id="rId43"/>
    <p:sldId id="458" r:id="rId44"/>
    <p:sldId id="329" r:id="rId45"/>
    <p:sldId id="330" r:id="rId46"/>
    <p:sldId id="331" r:id="rId47"/>
    <p:sldId id="332" r:id="rId48"/>
    <p:sldId id="333" r:id="rId49"/>
    <p:sldId id="453" r:id="rId50"/>
    <p:sldId id="454" r:id="rId51"/>
    <p:sldId id="455" r:id="rId52"/>
    <p:sldId id="456" r:id="rId53"/>
    <p:sldId id="464" r:id="rId54"/>
    <p:sldId id="465" r:id="rId55"/>
    <p:sldId id="466" r:id="rId56"/>
    <p:sldId id="467" r:id="rId57"/>
    <p:sldId id="468" r:id="rId58"/>
    <p:sldId id="469" r:id="rId59"/>
    <p:sldId id="470" r:id="rId60"/>
    <p:sldId id="471" r:id="rId61"/>
    <p:sldId id="326" r:id="rId62"/>
    <p:sldId id="452" r:id="rId63"/>
    <p:sldId id="494" r:id="rId64"/>
    <p:sldId id="496" r:id="rId65"/>
    <p:sldId id="347" r:id="rId66"/>
    <p:sldId id="399" r:id="rId67"/>
    <p:sldId id="439" r:id="rId68"/>
    <p:sldId id="359" r:id="rId69"/>
    <p:sldId id="338" r:id="rId70"/>
    <p:sldId id="412" r:id="rId71"/>
    <p:sldId id="380" r:id="rId72"/>
    <p:sldId id="431" r:id="rId73"/>
    <p:sldId id="463" r:id="rId74"/>
    <p:sldId id="485" r:id="rId75"/>
    <p:sldId id="486" r:id="rId76"/>
    <p:sldId id="348" r:id="rId77"/>
    <p:sldId id="350" r:id="rId78"/>
    <p:sldId id="343" r:id="rId79"/>
    <p:sldId id="344" r:id="rId80"/>
    <p:sldId id="345" r:id="rId81"/>
    <p:sldId id="381" r:id="rId82"/>
    <p:sldId id="487" r:id="rId83"/>
    <p:sldId id="488" r:id="rId84"/>
    <p:sldId id="353" r:id="rId85"/>
    <p:sldId id="493" r:id="rId86"/>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560" y="66"/>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viewProps" Target="viewProp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F63965-628A-45E5-A711-859260E0842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E0E43AA-3365-4C67-9391-7B1956BDC3B1}">
      <dgm:prSet phldrT="[Text]"/>
      <dgm:spPr/>
      <dgm:t>
        <a:bodyPr/>
        <a:lstStyle/>
        <a:p>
          <a:r>
            <a:rPr lang="en-US"/>
            <a:t>Less then 3 years of service</a:t>
          </a:r>
        </a:p>
      </dgm:t>
    </dgm:pt>
    <dgm:pt modelId="{74E71480-B11D-4B02-8893-EC639C7FD357}" type="parTrans" cxnId="{E27A12D4-DF02-4EF7-B0C3-40391176A982}">
      <dgm:prSet/>
      <dgm:spPr/>
      <dgm:t>
        <a:bodyPr/>
        <a:lstStyle/>
        <a:p>
          <a:endParaRPr lang="en-US"/>
        </a:p>
      </dgm:t>
    </dgm:pt>
    <dgm:pt modelId="{4E168B88-D6B2-41E8-A6B6-640BC7AFE24B}" type="sibTrans" cxnId="{E27A12D4-DF02-4EF7-B0C3-40391176A982}">
      <dgm:prSet/>
      <dgm:spPr/>
      <dgm:t>
        <a:bodyPr/>
        <a:lstStyle/>
        <a:p>
          <a:endParaRPr lang="en-US"/>
        </a:p>
      </dgm:t>
    </dgm:pt>
    <dgm:pt modelId="{FC0B8C2B-A642-44F8-BD40-5C76D0CCBCE7}">
      <dgm:prSet phldrT="[Text]"/>
      <dgm:spPr/>
      <dgm:t>
        <a:bodyPr/>
        <a:lstStyle/>
        <a:p>
          <a:r>
            <a:rPr lang="en-US"/>
            <a:t>4 hours per pay period</a:t>
          </a:r>
        </a:p>
      </dgm:t>
    </dgm:pt>
    <dgm:pt modelId="{72BBCD89-061D-4941-A963-0FC9C946454D}" type="parTrans" cxnId="{227C3488-764C-4252-89CC-59261BDB0CE8}">
      <dgm:prSet/>
      <dgm:spPr/>
      <dgm:t>
        <a:bodyPr/>
        <a:lstStyle/>
        <a:p>
          <a:endParaRPr lang="en-US"/>
        </a:p>
      </dgm:t>
    </dgm:pt>
    <dgm:pt modelId="{07FE61CB-56D1-4F74-9D1F-358083F8EE14}" type="sibTrans" cxnId="{227C3488-764C-4252-89CC-59261BDB0CE8}">
      <dgm:prSet/>
      <dgm:spPr/>
      <dgm:t>
        <a:bodyPr/>
        <a:lstStyle/>
        <a:p>
          <a:endParaRPr lang="en-US"/>
        </a:p>
      </dgm:t>
    </dgm:pt>
    <dgm:pt modelId="{78110A68-B760-4493-8C5C-F4B0A8E3ECA4}">
      <dgm:prSet phldrT="[Text]"/>
      <dgm:spPr/>
      <dgm:t>
        <a:bodyPr/>
        <a:lstStyle/>
        <a:p>
          <a:r>
            <a:rPr lang="en-US"/>
            <a:t>3 years but less than 15 years</a:t>
          </a:r>
        </a:p>
      </dgm:t>
    </dgm:pt>
    <dgm:pt modelId="{21EEEDFE-AC5A-4636-B8F6-8D5016C0C703}" type="parTrans" cxnId="{55C0ABDC-77C3-4AB9-A629-FB8040E829EC}">
      <dgm:prSet/>
      <dgm:spPr/>
      <dgm:t>
        <a:bodyPr/>
        <a:lstStyle/>
        <a:p>
          <a:endParaRPr lang="en-US"/>
        </a:p>
      </dgm:t>
    </dgm:pt>
    <dgm:pt modelId="{5C5D66ED-F119-4B69-B014-515A48623D2C}" type="sibTrans" cxnId="{55C0ABDC-77C3-4AB9-A629-FB8040E829EC}">
      <dgm:prSet/>
      <dgm:spPr/>
      <dgm:t>
        <a:bodyPr/>
        <a:lstStyle/>
        <a:p>
          <a:endParaRPr lang="en-US"/>
        </a:p>
      </dgm:t>
    </dgm:pt>
    <dgm:pt modelId="{C4122049-97FB-4FD3-980D-D10DB8B33782}">
      <dgm:prSet phldrT="[Text]"/>
      <dgm:spPr/>
      <dgm:t>
        <a:bodyPr/>
        <a:lstStyle/>
        <a:p>
          <a:r>
            <a:rPr lang="en-US"/>
            <a:t>6 hours per pay period</a:t>
          </a:r>
        </a:p>
      </dgm:t>
    </dgm:pt>
    <dgm:pt modelId="{423F2DB3-8892-4066-98B7-C8A982F47E9E}" type="parTrans" cxnId="{4F8EFB9A-C1BC-45BA-98B0-EF43D5EE611E}">
      <dgm:prSet/>
      <dgm:spPr/>
      <dgm:t>
        <a:bodyPr/>
        <a:lstStyle/>
        <a:p>
          <a:endParaRPr lang="en-US"/>
        </a:p>
      </dgm:t>
    </dgm:pt>
    <dgm:pt modelId="{01325DFE-FD94-4809-9664-E9D2A8A34557}" type="sibTrans" cxnId="{4F8EFB9A-C1BC-45BA-98B0-EF43D5EE611E}">
      <dgm:prSet/>
      <dgm:spPr/>
      <dgm:t>
        <a:bodyPr/>
        <a:lstStyle/>
        <a:p>
          <a:endParaRPr lang="en-US"/>
        </a:p>
      </dgm:t>
    </dgm:pt>
    <dgm:pt modelId="{ACEB337B-8FC8-4004-8950-9489FBBE97E7}">
      <dgm:prSet phldrT="[Text]"/>
      <dgm:spPr/>
      <dgm:t>
        <a:bodyPr/>
        <a:lstStyle/>
        <a:p>
          <a:r>
            <a:rPr lang="en-US"/>
            <a:t>15 years or More</a:t>
          </a:r>
        </a:p>
      </dgm:t>
    </dgm:pt>
    <dgm:pt modelId="{E7DDF5B1-9AF6-4EF0-8088-11CD7F8B2450}" type="parTrans" cxnId="{ED36FC74-E839-434F-B4AD-3886BC8F6945}">
      <dgm:prSet/>
      <dgm:spPr/>
      <dgm:t>
        <a:bodyPr/>
        <a:lstStyle/>
        <a:p>
          <a:endParaRPr lang="en-US"/>
        </a:p>
      </dgm:t>
    </dgm:pt>
    <dgm:pt modelId="{51D1904D-F84C-4FE3-813E-9DFD692A31E3}" type="sibTrans" cxnId="{ED36FC74-E839-434F-B4AD-3886BC8F6945}">
      <dgm:prSet/>
      <dgm:spPr/>
      <dgm:t>
        <a:bodyPr/>
        <a:lstStyle/>
        <a:p>
          <a:endParaRPr lang="en-US"/>
        </a:p>
      </dgm:t>
    </dgm:pt>
    <dgm:pt modelId="{88A35382-B1F6-4359-BD65-AEEDDDF80663}">
      <dgm:prSet phldrT="[Text]"/>
      <dgm:spPr/>
      <dgm:t>
        <a:bodyPr/>
        <a:lstStyle/>
        <a:p>
          <a:r>
            <a:rPr lang="en-US"/>
            <a:t>8 hours per pay period</a:t>
          </a:r>
        </a:p>
      </dgm:t>
    </dgm:pt>
    <dgm:pt modelId="{F4F6ADD2-1693-407E-AA96-4410C464580B}" type="parTrans" cxnId="{0474E0E4-0B56-4F7F-BC3A-07981323A4FE}">
      <dgm:prSet/>
      <dgm:spPr/>
      <dgm:t>
        <a:bodyPr/>
        <a:lstStyle/>
        <a:p>
          <a:endParaRPr lang="en-US"/>
        </a:p>
      </dgm:t>
    </dgm:pt>
    <dgm:pt modelId="{E4D13DCA-8F2B-4072-882E-70105900677D}" type="sibTrans" cxnId="{0474E0E4-0B56-4F7F-BC3A-07981323A4FE}">
      <dgm:prSet/>
      <dgm:spPr/>
      <dgm:t>
        <a:bodyPr/>
        <a:lstStyle/>
        <a:p>
          <a:endParaRPr lang="en-US"/>
        </a:p>
      </dgm:t>
    </dgm:pt>
    <dgm:pt modelId="{1481540A-204F-4445-B025-369D995392E0}" type="pres">
      <dgm:prSet presAssocID="{40F63965-628A-45E5-A711-859260E0842F}" presName="Name0" presStyleCnt="0">
        <dgm:presLayoutVars>
          <dgm:dir/>
          <dgm:animLvl val="lvl"/>
          <dgm:resizeHandles val="exact"/>
        </dgm:presLayoutVars>
      </dgm:prSet>
      <dgm:spPr/>
    </dgm:pt>
    <dgm:pt modelId="{5468D9E9-6BA3-4289-A912-526D2B9E8777}" type="pres">
      <dgm:prSet presAssocID="{2E0E43AA-3365-4C67-9391-7B1956BDC3B1}" presName="linNode" presStyleCnt="0"/>
      <dgm:spPr/>
    </dgm:pt>
    <dgm:pt modelId="{7E07B504-2F22-4169-A43A-DB33C7586B1F}" type="pres">
      <dgm:prSet presAssocID="{2E0E43AA-3365-4C67-9391-7B1956BDC3B1}" presName="parentText" presStyleLbl="node1" presStyleIdx="0" presStyleCnt="3">
        <dgm:presLayoutVars>
          <dgm:chMax val="1"/>
          <dgm:bulletEnabled val="1"/>
        </dgm:presLayoutVars>
      </dgm:prSet>
      <dgm:spPr/>
    </dgm:pt>
    <dgm:pt modelId="{A2DFE659-B94E-44D0-9FB4-C3EB61E0F73B}" type="pres">
      <dgm:prSet presAssocID="{2E0E43AA-3365-4C67-9391-7B1956BDC3B1}" presName="descendantText" presStyleLbl="alignAccFollowNode1" presStyleIdx="0" presStyleCnt="3">
        <dgm:presLayoutVars>
          <dgm:bulletEnabled val="1"/>
        </dgm:presLayoutVars>
      </dgm:prSet>
      <dgm:spPr/>
    </dgm:pt>
    <dgm:pt modelId="{689C6ED2-04F6-439C-94F4-D7796E3A3080}" type="pres">
      <dgm:prSet presAssocID="{4E168B88-D6B2-41E8-A6B6-640BC7AFE24B}" presName="sp" presStyleCnt="0"/>
      <dgm:spPr/>
    </dgm:pt>
    <dgm:pt modelId="{124BF58A-D75B-43F3-AD2E-95CD7C2F2696}" type="pres">
      <dgm:prSet presAssocID="{78110A68-B760-4493-8C5C-F4B0A8E3ECA4}" presName="linNode" presStyleCnt="0"/>
      <dgm:spPr/>
    </dgm:pt>
    <dgm:pt modelId="{A720C387-B2BC-4DEF-B3A5-68DF35B9760F}" type="pres">
      <dgm:prSet presAssocID="{78110A68-B760-4493-8C5C-F4B0A8E3ECA4}" presName="parentText" presStyleLbl="node1" presStyleIdx="1" presStyleCnt="3" custLinFactNeighborY="2261">
        <dgm:presLayoutVars>
          <dgm:chMax val="1"/>
          <dgm:bulletEnabled val="1"/>
        </dgm:presLayoutVars>
      </dgm:prSet>
      <dgm:spPr/>
    </dgm:pt>
    <dgm:pt modelId="{A9D6BD1E-2D22-4850-A908-D21F83D32718}" type="pres">
      <dgm:prSet presAssocID="{78110A68-B760-4493-8C5C-F4B0A8E3ECA4}" presName="descendantText" presStyleLbl="alignAccFollowNode1" presStyleIdx="1" presStyleCnt="3">
        <dgm:presLayoutVars>
          <dgm:bulletEnabled val="1"/>
        </dgm:presLayoutVars>
      </dgm:prSet>
      <dgm:spPr/>
    </dgm:pt>
    <dgm:pt modelId="{0635C79A-92B1-46DB-96EB-2D79307A15C0}" type="pres">
      <dgm:prSet presAssocID="{5C5D66ED-F119-4B69-B014-515A48623D2C}" presName="sp" presStyleCnt="0"/>
      <dgm:spPr/>
    </dgm:pt>
    <dgm:pt modelId="{1C56A100-C28D-47AD-99B5-37FED368F03B}" type="pres">
      <dgm:prSet presAssocID="{ACEB337B-8FC8-4004-8950-9489FBBE97E7}" presName="linNode" presStyleCnt="0"/>
      <dgm:spPr/>
    </dgm:pt>
    <dgm:pt modelId="{646DC4D1-42EB-4C7F-9FF2-6F2649E085C6}" type="pres">
      <dgm:prSet presAssocID="{ACEB337B-8FC8-4004-8950-9489FBBE97E7}" presName="parentText" presStyleLbl="node1" presStyleIdx="2" presStyleCnt="3">
        <dgm:presLayoutVars>
          <dgm:chMax val="1"/>
          <dgm:bulletEnabled val="1"/>
        </dgm:presLayoutVars>
      </dgm:prSet>
      <dgm:spPr/>
    </dgm:pt>
    <dgm:pt modelId="{385E6D8E-F920-4952-B140-738C1E53DDC1}" type="pres">
      <dgm:prSet presAssocID="{ACEB337B-8FC8-4004-8950-9489FBBE97E7}" presName="descendantText" presStyleLbl="alignAccFollowNode1" presStyleIdx="2" presStyleCnt="3">
        <dgm:presLayoutVars>
          <dgm:bulletEnabled val="1"/>
        </dgm:presLayoutVars>
      </dgm:prSet>
      <dgm:spPr/>
    </dgm:pt>
  </dgm:ptLst>
  <dgm:cxnLst>
    <dgm:cxn modelId="{B8EF641D-6B5F-4019-A687-1D257D36493B}" type="presOf" srcId="{40F63965-628A-45E5-A711-859260E0842F}" destId="{1481540A-204F-4445-B025-369D995392E0}" srcOrd="0" destOrd="0" presId="urn:microsoft.com/office/officeart/2005/8/layout/vList5"/>
    <dgm:cxn modelId="{7E756430-C188-45B3-9E74-C48943983C75}" type="presOf" srcId="{ACEB337B-8FC8-4004-8950-9489FBBE97E7}" destId="{646DC4D1-42EB-4C7F-9FF2-6F2649E085C6}" srcOrd="0" destOrd="0" presId="urn:microsoft.com/office/officeart/2005/8/layout/vList5"/>
    <dgm:cxn modelId="{AB004669-D655-4168-960E-566D5045F751}" type="presOf" srcId="{78110A68-B760-4493-8C5C-F4B0A8E3ECA4}" destId="{A720C387-B2BC-4DEF-B3A5-68DF35B9760F}" srcOrd="0" destOrd="0" presId="urn:microsoft.com/office/officeart/2005/8/layout/vList5"/>
    <dgm:cxn modelId="{ED36FC74-E839-434F-B4AD-3886BC8F6945}" srcId="{40F63965-628A-45E5-A711-859260E0842F}" destId="{ACEB337B-8FC8-4004-8950-9489FBBE97E7}" srcOrd="2" destOrd="0" parTransId="{E7DDF5B1-9AF6-4EF0-8088-11CD7F8B2450}" sibTransId="{51D1904D-F84C-4FE3-813E-9DFD692A31E3}"/>
    <dgm:cxn modelId="{E9C53355-41DC-43DE-9483-E65239D29D0D}" type="presOf" srcId="{FC0B8C2B-A642-44F8-BD40-5C76D0CCBCE7}" destId="{A2DFE659-B94E-44D0-9FB4-C3EB61E0F73B}" srcOrd="0" destOrd="0" presId="urn:microsoft.com/office/officeart/2005/8/layout/vList5"/>
    <dgm:cxn modelId="{227C3488-764C-4252-89CC-59261BDB0CE8}" srcId="{2E0E43AA-3365-4C67-9391-7B1956BDC3B1}" destId="{FC0B8C2B-A642-44F8-BD40-5C76D0CCBCE7}" srcOrd="0" destOrd="0" parTransId="{72BBCD89-061D-4941-A963-0FC9C946454D}" sibTransId="{07FE61CB-56D1-4F74-9D1F-358083F8EE14}"/>
    <dgm:cxn modelId="{1C0B448C-DC73-4E23-BAC8-C1B2B4EBFF70}" type="presOf" srcId="{88A35382-B1F6-4359-BD65-AEEDDDF80663}" destId="{385E6D8E-F920-4952-B140-738C1E53DDC1}" srcOrd="0" destOrd="0" presId="urn:microsoft.com/office/officeart/2005/8/layout/vList5"/>
    <dgm:cxn modelId="{C4A2DC8E-BE61-4E44-A12A-C5212E90968E}" type="presOf" srcId="{C4122049-97FB-4FD3-980D-D10DB8B33782}" destId="{A9D6BD1E-2D22-4850-A908-D21F83D32718}" srcOrd="0" destOrd="0" presId="urn:microsoft.com/office/officeart/2005/8/layout/vList5"/>
    <dgm:cxn modelId="{4F8EFB9A-C1BC-45BA-98B0-EF43D5EE611E}" srcId="{78110A68-B760-4493-8C5C-F4B0A8E3ECA4}" destId="{C4122049-97FB-4FD3-980D-D10DB8B33782}" srcOrd="0" destOrd="0" parTransId="{423F2DB3-8892-4066-98B7-C8A982F47E9E}" sibTransId="{01325DFE-FD94-4809-9664-E9D2A8A34557}"/>
    <dgm:cxn modelId="{004CC2D2-422F-4CC6-9F63-A6B749574DAB}" type="presOf" srcId="{2E0E43AA-3365-4C67-9391-7B1956BDC3B1}" destId="{7E07B504-2F22-4169-A43A-DB33C7586B1F}" srcOrd="0" destOrd="0" presId="urn:microsoft.com/office/officeart/2005/8/layout/vList5"/>
    <dgm:cxn modelId="{E27A12D4-DF02-4EF7-B0C3-40391176A982}" srcId="{40F63965-628A-45E5-A711-859260E0842F}" destId="{2E0E43AA-3365-4C67-9391-7B1956BDC3B1}" srcOrd="0" destOrd="0" parTransId="{74E71480-B11D-4B02-8893-EC639C7FD357}" sibTransId="{4E168B88-D6B2-41E8-A6B6-640BC7AFE24B}"/>
    <dgm:cxn modelId="{55C0ABDC-77C3-4AB9-A629-FB8040E829EC}" srcId="{40F63965-628A-45E5-A711-859260E0842F}" destId="{78110A68-B760-4493-8C5C-F4B0A8E3ECA4}" srcOrd="1" destOrd="0" parTransId="{21EEEDFE-AC5A-4636-B8F6-8D5016C0C703}" sibTransId="{5C5D66ED-F119-4B69-B014-515A48623D2C}"/>
    <dgm:cxn modelId="{0474E0E4-0B56-4F7F-BC3A-07981323A4FE}" srcId="{ACEB337B-8FC8-4004-8950-9489FBBE97E7}" destId="{88A35382-B1F6-4359-BD65-AEEDDDF80663}" srcOrd="0" destOrd="0" parTransId="{F4F6ADD2-1693-407E-AA96-4410C464580B}" sibTransId="{E4D13DCA-8F2B-4072-882E-70105900677D}"/>
    <dgm:cxn modelId="{FDB70813-E53C-4A0A-B18B-527ACB63D353}" type="presParOf" srcId="{1481540A-204F-4445-B025-369D995392E0}" destId="{5468D9E9-6BA3-4289-A912-526D2B9E8777}" srcOrd="0" destOrd="0" presId="urn:microsoft.com/office/officeart/2005/8/layout/vList5"/>
    <dgm:cxn modelId="{DDC7A271-FC17-4C0A-9241-A151CDD23013}" type="presParOf" srcId="{5468D9E9-6BA3-4289-A912-526D2B9E8777}" destId="{7E07B504-2F22-4169-A43A-DB33C7586B1F}" srcOrd="0" destOrd="0" presId="urn:microsoft.com/office/officeart/2005/8/layout/vList5"/>
    <dgm:cxn modelId="{C97406C5-7DC0-45F9-A7DF-2944FDCA7DD3}" type="presParOf" srcId="{5468D9E9-6BA3-4289-A912-526D2B9E8777}" destId="{A2DFE659-B94E-44D0-9FB4-C3EB61E0F73B}" srcOrd="1" destOrd="0" presId="urn:microsoft.com/office/officeart/2005/8/layout/vList5"/>
    <dgm:cxn modelId="{D5912DC3-7ACC-4DB2-BBE3-0E69F481CE10}" type="presParOf" srcId="{1481540A-204F-4445-B025-369D995392E0}" destId="{689C6ED2-04F6-439C-94F4-D7796E3A3080}" srcOrd="1" destOrd="0" presId="urn:microsoft.com/office/officeart/2005/8/layout/vList5"/>
    <dgm:cxn modelId="{FF69FF7B-3768-412F-B138-92DC0E816710}" type="presParOf" srcId="{1481540A-204F-4445-B025-369D995392E0}" destId="{124BF58A-D75B-43F3-AD2E-95CD7C2F2696}" srcOrd="2" destOrd="0" presId="urn:microsoft.com/office/officeart/2005/8/layout/vList5"/>
    <dgm:cxn modelId="{F993B6A7-1AB6-4BE0-A47D-451F267C2639}" type="presParOf" srcId="{124BF58A-D75B-43F3-AD2E-95CD7C2F2696}" destId="{A720C387-B2BC-4DEF-B3A5-68DF35B9760F}" srcOrd="0" destOrd="0" presId="urn:microsoft.com/office/officeart/2005/8/layout/vList5"/>
    <dgm:cxn modelId="{333B6B4C-0D73-4722-B6AE-CF5AE601AECB}" type="presParOf" srcId="{124BF58A-D75B-43F3-AD2E-95CD7C2F2696}" destId="{A9D6BD1E-2D22-4850-A908-D21F83D32718}" srcOrd="1" destOrd="0" presId="urn:microsoft.com/office/officeart/2005/8/layout/vList5"/>
    <dgm:cxn modelId="{BECF01C2-1474-42C6-9BBD-75B3B7D6E6B6}" type="presParOf" srcId="{1481540A-204F-4445-B025-369D995392E0}" destId="{0635C79A-92B1-46DB-96EB-2D79307A15C0}" srcOrd="3" destOrd="0" presId="urn:microsoft.com/office/officeart/2005/8/layout/vList5"/>
    <dgm:cxn modelId="{245B3DBC-DBDD-42BF-81FA-C49E11B182A9}" type="presParOf" srcId="{1481540A-204F-4445-B025-369D995392E0}" destId="{1C56A100-C28D-47AD-99B5-37FED368F03B}" srcOrd="4" destOrd="0" presId="urn:microsoft.com/office/officeart/2005/8/layout/vList5"/>
    <dgm:cxn modelId="{7F36F47F-8539-4B55-8AEE-DE63B08294EC}" type="presParOf" srcId="{1C56A100-C28D-47AD-99B5-37FED368F03B}" destId="{646DC4D1-42EB-4C7F-9FF2-6F2649E085C6}" srcOrd="0" destOrd="0" presId="urn:microsoft.com/office/officeart/2005/8/layout/vList5"/>
    <dgm:cxn modelId="{F27D82C2-28B4-4F51-A89E-CEA2E5E2BD8F}" type="presParOf" srcId="{1C56A100-C28D-47AD-99B5-37FED368F03B}" destId="{385E6D8E-F920-4952-B140-738C1E53DDC1}"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FE659-B94E-44D0-9FB4-C3EB61E0F73B}">
      <dsp:nvSpPr>
        <dsp:cNvPr id="0" name=""/>
        <dsp:cNvSpPr/>
      </dsp:nvSpPr>
      <dsp:spPr>
        <a:xfrm rot="5400000">
          <a:off x="3630810" y="-1508596"/>
          <a:ext cx="510778" cy="3657600"/>
        </a:xfrm>
        <a:prstGeom prst="round2Same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a:t>4 hours per pay period</a:t>
          </a:r>
        </a:p>
      </dsp:txBody>
      <dsp:txXfrm rot="-5400000">
        <a:off x="2057399" y="89749"/>
        <a:ext cx="3632666" cy="460910"/>
      </dsp:txXfrm>
    </dsp:sp>
    <dsp:sp modelId="{7E07B504-2F22-4169-A43A-DB33C7586B1F}">
      <dsp:nvSpPr>
        <dsp:cNvPr id="0" name=""/>
        <dsp:cNvSpPr/>
      </dsp:nvSpPr>
      <dsp:spPr>
        <a:xfrm>
          <a:off x="0" y="967"/>
          <a:ext cx="2057400" cy="63847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Less then 3 years of service</a:t>
          </a:r>
        </a:p>
      </dsp:txBody>
      <dsp:txXfrm>
        <a:off x="31168" y="32135"/>
        <a:ext cx="1995064" cy="576136"/>
      </dsp:txXfrm>
    </dsp:sp>
    <dsp:sp modelId="{A9D6BD1E-2D22-4850-A908-D21F83D32718}">
      <dsp:nvSpPr>
        <dsp:cNvPr id="0" name=""/>
        <dsp:cNvSpPr/>
      </dsp:nvSpPr>
      <dsp:spPr>
        <a:xfrm rot="5400000">
          <a:off x="3630810" y="-838200"/>
          <a:ext cx="510778" cy="3657600"/>
        </a:xfrm>
        <a:prstGeom prst="round2Same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a:t>6 hours per pay period</a:t>
          </a:r>
        </a:p>
      </dsp:txBody>
      <dsp:txXfrm rot="-5400000">
        <a:off x="2057399" y="760145"/>
        <a:ext cx="3632666" cy="460910"/>
      </dsp:txXfrm>
    </dsp:sp>
    <dsp:sp modelId="{A720C387-B2BC-4DEF-B3A5-68DF35B9760F}">
      <dsp:nvSpPr>
        <dsp:cNvPr id="0" name=""/>
        <dsp:cNvSpPr/>
      </dsp:nvSpPr>
      <dsp:spPr>
        <a:xfrm>
          <a:off x="0" y="685799"/>
          <a:ext cx="2057400" cy="63847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3 years but less than 15 years</a:t>
          </a:r>
        </a:p>
      </dsp:txBody>
      <dsp:txXfrm>
        <a:off x="31168" y="716967"/>
        <a:ext cx="1995064" cy="576136"/>
      </dsp:txXfrm>
    </dsp:sp>
    <dsp:sp modelId="{385E6D8E-F920-4952-B140-738C1E53DDC1}">
      <dsp:nvSpPr>
        <dsp:cNvPr id="0" name=""/>
        <dsp:cNvSpPr/>
      </dsp:nvSpPr>
      <dsp:spPr>
        <a:xfrm rot="5400000">
          <a:off x="3630810" y="-167803"/>
          <a:ext cx="510778" cy="3657600"/>
        </a:xfrm>
        <a:prstGeom prst="round2Same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a:t>8 hours per pay period</a:t>
          </a:r>
        </a:p>
      </dsp:txBody>
      <dsp:txXfrm rot="-5400000">
        <a:off x="2057399" y="1430542"/>
        <a:ext cx="3632666" cy="460910"/>
      </dsp:txXfrm>
    </dsp:sp>
    <dsp:sp modelId="{646DC4D1-42EB-4C7F-9FF2-6F2649E085C6}">
      <dsp:nvSpPr>
        <dsp:cNvPr id="0" name=""/>
        <dsp:cNvSpPr/>
      </dsp:nvSpPr>
      <dsp:spPr>
        <a:xfrm>
          <a:off x="0" y="1341759"/>
          <a:ext cx="2057400" cy="63847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15 years or More</a:t>
          </a:r>
        </a:p>
      </dsp:txBody>
      <dsp:txXfrm>
        <a:off x="31168" y="1372927"/>
        <a:ext cx="1995064" cy="57613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2" cy="465138"/>
          </a:xfrm>
          <a:prstGeom prst="rect">
            <a:avLst/>
          </a:prstGeom>
        </p:spPr>
        <p:txBody>
          <a:bodyPr vert="horz" lIns="90548" tIns="45274" rIns="90548" bIns="45274" rtlCol="0"/>
          <a:lstStyle>
            <a:lvl1pPr algn="l">
              <a:defRPr sz="1100">
                <a:latin typeface="Arial" charset="0"/>
              </a:defRPr>
            </a:lvl1pPr>
          </a:lstStyle>
          <a:p>
            <a:pPr>
              <a:defRPr/>
            </a:pPr>
            <a:endParaRPr lang="en-US"/>
          </a:p>
        </p:txBody>
      </p:sp>
      <p:sp>
        <p:nvSpPr>
          <p:cNvPr id="3" name="Date Placeholder 2"/>
          <p:cNvSpPr>
            <a:spLocks noGrp="1"/>
          </p:cNvSpPr>
          <p:nvPr>
            <p:ph type="dt" sz="quarter" idx="1"/>
          </p:nvPr>
        </p:nvSpPr>
        <p:spPr>
          <a:xfrm>
            <a:off x="3884028" y="0"/>
            <a:ext cx="2972422" cy="465138"/>
          </a:xfrm>
          <a:prstGeom prst="rect">
            <a:avLst/>
          </a:prstGeom>
        </p:spPr>
        <p:txBody>
          <a:bodyPr vert="horz" lIns="90548" tIns="45274" rIns="90548" bIns="45274" rtlCol="0"/>
          <a:lstStyle>
            <a:lvl1pPr algn="r">
              <a:defRPr sz="1100">
                <a:latin typeface="Arial" charset="0"/>
              </a:defRPr>
            </a:lvl1pPr>
          </a:lstStyle>
          <a:p>
            <a:pPr>
              <a:defRPr/>
            </a:pPr>
            <a:fld id="{827BDE5C-50D0-4A3E-BEF6-91B55D29AC4E}" type="datetimeFigureOut">
              <a:rPr lang="en-US"/>
              <a:pPr>
                <a:defRPr/>
              </a:pPr>
              <a:t>2/2/2024</a:t>
            </a:fld>
            <a:endParaRPr lang="en-US"/>
          </a:p>
        </p:txBody>
      </p:sp>
      <p:sp>
        <p:nvSpPr>
          <p:cNvPr id="4" name="Footer Placeholder 3"/>
          <p:cNvSpPr>
            <a:spLocks noGrp="1"/>
          </p:cNvSpPr>
          <p:nvPr>
            <p:ph type="ftr" sz="quarter" idx="2"/>
          </p:nvPr>
        </p:nvSpPr>
        <p:spPr>
          <a:xfrm>
            <a:off x="1" y="8829675"/>
            <a:ext cx="2972422" cy="465138"/>
          </a:xfrm>
          <a:prstGeom prst="rect">
            <a:avLst/>
          </a:prstGeom>
        </p:spPr>
        <p:txBody>
          <a:bodyPr vert="horz" lIns="90548" tIns="45274" rIns="90548" bIns="45274" rtlCol="0" anchor="b"/>
          <a:lstStyle>
            <a:lvl1pPr algn="l">
              <a:defRPr sz="1100">
                <a:latin typeface="Arial" charset="0"/>
              </a:defRPr>
            </a:lvl1pPr>
          </a:lstStyle>
          <a:p>
            <a:pPr>
              <a:defRPr/>
            </a:pPr>
            <a:endParaRPr lang="en-US"/>
          </a:p>
        </p:txBody>
      </p:sp>
      <p:sp>
        <p:nvSpPr>
          <p:cNvPr id="5" name="Slide Number Placeholder 4"/>
          <p:cNvSpPr>
            <a:spLocks noGrp="1"/>
          </p:cNvSpPr>
          <p:nvPr>
            <p:ph type="sldNum" sz="quarter" idx="3"/>
          </p:nvPr>
        </p:nvSpPr>
        <p:spPr>
          <a:xfrm>
            <a:off x="3884028" y="8829675"/>
            <a:ext cx="2972422" cy="465138"/>
          </a:xfrm>
          <a:prstGeom prst="rect">
            <a:avLst/>
          </a:prstGeom>
        </p:spPr>
        <p:txBody>
          <a:bodyPr vert="horz" lIns="90548" tIns="45274" rIns="90548" bIns="45274" rtlCol="0" anchor="b"/>
          <a:lstStyle>
            <a:lvl1pPr algn="r">
              <a:defRPr sz="1100">
                <a:latin typeface="Arial" charset="0"/>
              </a:defRPr>
            </a:lvl1pPr>
          </a:lstStyle>
          <a:p>
            <a:pPr>
              <a:defRPr/>
            </a:pPr>
            <a:fld id="{5BC83951-DB8E-4E87-ACFD-2B5953819DDF}" type="slidenum">
              <a:rPr lang="en-US"/>
              <a:pPr>
                <a:defRPr/>
              </a:pPr>
              <a:t>‹#›</a:t>
            </a:fld>
            <a:endParaRPr lang="en-US"/>
          </a:p>
        </p:txBody>
      </p:sp>
    </p:spTree>
    <p:extLst>
      <p:ext uri="{BB962C8B-B14F-4D97-AF65-F5344CB8AC3E}">
        <p14:creationId xmlns:p14="http://schemas.microsoft.com/office/powerpoint/2010/main" val="3794043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2" cy="465138"/>
          </a:xfrm>
          <a:prstGeom prst="rect">
            <a:avLst/>
          </a:prstGeom>
        </p:spPr>
        <p:txBody>
          <a:bodyPr vert="horz" lIns="90548" tIns="45274" rIns="90548" bIns="45274" rtlCol="0"/>
          <a:lstStyle>
            <a:lvl1pPr algn="l">
              <a:defRPr sz="1100">
                <a:latin typeface="Arial" charset="0"/>
              </a:defRPr>
            </a:lvl1pPr>
          </a:lstStyle>
          <a:p>
            <a:pPr>
              <a:defRPr/>
            </a:pPr>
            <a:endParaRPr lang="en-US"/>
          </a:p>
        </p:txBody>
      </p:sp>
      <p:sp>
        <p:nvSpPr>
          <p:cNvPr id="3" name="Date Placeholder 2"/>
          <p:cNvSpPr>
            <a:spLocks noGrp="1"/>
          </p:cNvSpPr>
          <p:nvPr>
            <p:ph type="dt" idx="1"/>
          </p:nvPr>
        </p:nvSpPr>
        <p:spPr>
          <a:xfrm>
            <a:off x="3884028" y="0"/>
            <a:ext cx="2972422" cy="465138"/>
          </a:xfrm>
          <a:prstGeom prst="rect">
            <a:avLst/>
          </a:prstGeom>
        </p:spPr>
        <p:txBody>
          <a:bodyPr vert="horz" lIns="90548" tIns="45274" rIns="90548" bIns="45274" rtlCol="0"/>
          <a:lstStyle>
            <a:lvl1pPr algn="r">
              <a:defRPr sz="1100">
                <a:latin typeface="Arial" charset="0"/>
              </a:defRPr>
            </a:lvl1pPr>
          </a:lstStyle>
          <a:p>
            <a:pPr>
              <a:defRPr/>
            </a:pPr>
            <a:fld id="{D7C95AD9-D626-43BD-BAFC-0099176CA547}" type="datetimeFigureOut">
              <a:rPr lang="en-US"/>
              <a:pPr>
                <a:defRPr/>
              </a:pPr>
              <a:t>2/2/2024</a:t>
            </a:fld>
            <a:endParaRPr lang="en-US"/>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0548" tIns="45274" rIns="90548" bIns="45274" rtlCol="0" anchor="ctr"/>
          <a:lstStyle/>
          <a:p>
            <a:pPr lvl="0"/>
            <a:endParaRPr lang="en-US" noProof="0"/>
          </a:p>
        </p:txBody>
      </p:sp>
      <p:sp>
        <p:nvSpPr>
          <p:cNvPr id="5" name="Notes Placeholder 4"/>
          <p:cNvSpPr>
            <a:spLocks noGrp="1"/>
          </p:cNvSpPr>
          <p:nvPr>
            <p:ph type="body" sz="quarter" idx="3"/>
          </p:nvPr>
        </p:nvSpPr>
        <p:spPr>
          <a:xfrm>
            <a:off x="686424" y="4416428"/>
            <a:ext cx="5485158" cy="4183063"/>
          </a:xfrm>
          <a:prstGeom prst="rect">
            <a:avLst/>
          </a:prstGeom>
        </p:spPr>
        <p:txBody>
          <a:bodyPr vert="horz" lIns="90548" tIns="45274" rIns="90548" bIns="4527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29675"/>
            <a:ext cx="2972422" cy="465138"/>
          </a:xfrm>
          <a:prstGeom prst="rect">
            <a:avLst/>
          </a:prstGeom>
        </p:spPr>
        <p:txBody>
          <a:bodyPr vert="horz" lIns="90548" tIns="45274" rIns="90548" bIns="45274" rtlCol="0" anchor="b"/>
          <a:lstStyle>
            <a:lvl1pPr algn="l">
              <a:defRPr sz="1100">
                <a:latin typeface="Arial" charset="0"/>
              </a:defRPr>
            </a:lvl1pPr>
          </a:lstStyle>
          <a:p>
            <a:pPr>
              <a:defRPr/>
            </a:pPr>
            <a:endParaRPr lang="en-US"/>
          </a:p>
        </p:txBody>
      </p:sp>
      <p:sp>
        <p:nvSpPr>
          <p:cNvPr id="7" name="Slide Number Placeholder 6"/>
          <p:cNvSpPr>
            <a:spLocks noGrp="1"/>
          </p:cNvSpPr>
          <p:nvPr>
            <p:ph type="sldNum" sz="quarter" idx="5"/>
          </p:nvPr>
        </p:nvSpPr>
        <p:spPr>
          <a:xfrm>
            <a:off x="3884028" y="8829675"/>
            <a:ext cx="2972422" cy="465138"/>
          </a:xfrm>
          <a:prstGeom prst="rect">
            <a:avLst/>
          </a:prstGeom>
        </p:spPr>
        <p:txBody>
          <a:bodyPr vert="horz" lIns="90548" tIns="45274" rIns="90548" bIns="45274" rtlCol="0" anchor="b"/>
          <a:lstStyle>
            <a:lvl1pPr algn="r">
              <a:defRPr sz="1100">
                <a:latin typeface="Arial" charset="0"/>
              </a:defRPr>
            </a:lvl1pPr>
          </a:lstStyle>
          <a:p>
            <a:pPr>
              <a:defRPr/>
            </a:pPr>
            <a:fld id="{690EB12D-A315-41B0-9128-28970259D2FF}" type="slidenum">
              <a:rPr lang="en-US"/>
              <a:pPr>
                <a:defRPr/>
              </a:pPr>
              <a:t>‹#›</a:t>
            </a:fld>
            <a:endParaRPr lang="en-US"/>
          </a:p>
        </p:txBody>
      </p:sp>
    </p:spTree>
    <p:extLst>
      <p:ext uri="{BB962C8B-B14F-4D97-AF65-F5344CB8AC3E}">
        <p14:creationId xmlns:p14="http://schemas.microsoft.com/office/powerpoint/2010/main" val="27368194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90EB12D-A315-41B0-9128-28970259D2FF}" type="slidenum">
              <a:rPr lang="en-US" smtClean="0"/>
              <a:pPr>
                <a:defRPr/>
              </a:pPr>
              <a:t>2</a:t>
            </a:fld>
            <a:endParaRPr lang="en-US"/>
          </a:p>
        </p:txBody>
      </p:sp>
    </p:spTree>
    <p:extLst>
      <p:ext uri="{BB962C8B-B14F-4D97-AF65-F5344CB8AC3E}">
        <p14:creationId xmlns:p14="http://schemas.microsoft.com/office/powerpoint/2010/main" val="3532343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1D8BBB6-389B-4253-BF29-CCEE0607F27D}" type="slidenum">
              <a:rPr lang="en-US" smtClean="0"/>
              <a:pPr/>
              <a:t>24</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400" b="1"/>
              <a:t>TEMPORARY EMPLOYEE’S DO NOT EARN MILITARY LEAVE!</a:t>
            </a:r>
          </a:p>
          <a:p>
            <a:endParaRPr lang="en-US" sz="1400" b="1"/>
          </a:p>
          <a:p>
            <a:endParaRPr lang="en-US"/>
          </a:p>
          <a:p>
            <a:r>
              <a:rPr lang="en-US"/>
              <a:t>Earn 120 hours per Fiscal Year (01 OCT to 30 SEP) for the purpose of Active Duty, active duty for training, or Inactive Duty Training.</a:t>
            </a:r>
          </a:p>
          <a:p>
            <a:r>
              <a:rPr lang="en-US"/>
              <a:t>Can carry over a max of 240 hours into next FY; however your military leave cannot exceed 240 hours.</a:t>
            </a:r>
          </a:p>
        </p:txBody>
      </p:sp>
    </p:spTree>
    <p:extLst>
      <p:ext uri="{BB962C8B-B14F-4D97-AF65-F5344CB8AC3E}">
        <p14:creationId xmlns:p14="http://schemas.microsoft.com/office/powerpoint/2010/main" val="3655384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51066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272235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913979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187204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90EB12D-A315-41B0-9128-28970259D2FF}" type="slidenum">
              <a:rPr lang="en-US" smtClean="0"/>
              <a:pPr>
                <a:defRPr/>
              </a:pPr>
              <a:t>3</a:t>
            </a:fld>
            <a:endParaRPr lang="en-US"/>
          </a:p>
        </p:txBody>
      </p:sp>
    </p:spTree>
    <p:extLst>
      <p:ext uri="{BB962C8B-B14F-4D97-AF65-F5344CB8AC3E}">
        <p14:creationId xmlns:p14="http://schemas.microsoft.com/office/powerpoint/2010/main" val="4200731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22824">
              <a:defRPr/>
            </a:pPr>
            <a:r>
              <a:rPr lang="en-US">
                <a:latin typeface="Calibri" panose="020F0502020204030204" pitchFamily="34" charset="0"/>
              </a:rPr>
              <a:t>1)  CAC – Never leave it behind!</a:t>
            </a:r>
            <a:r>
              <a:rPr lang="en-US" baseline="0">
                <a:latin typeface="Calibri" panose="020F0502020204030204" pitchFamily="34" charset="0"/>
              </a:rPr>
              <a:t> Never allow someone else to open access to your computer under your CAC (you must monitor what they do, where they go, under your profile)</a:t>
            </a:r>
            <a:endParaRPr lang="en-US">
              <a:latin typeface="Calibri" panose="020F0502020204030204" pitchFamily="34" charset="0"/>
            </a:endParaRPr>
          </a:p>
          <a:p>
            <a:r>
              <a:rPr lang="en-US">
                <a:latin typeface="Calibri" panose="020F0502020204030204" pitchFamily="34" charset="0"/>
              </a:rPr>
              <a:t>2)   If initial</a:t>
            </a:r>
            <a:r>
              <a:rPr lang="en-US" baseline="0">
                <a:latin typeface="Calibri" panose="020F0502020204030204" pitchFamily="34" charset="0"/>
              </a:rPr>
              <a:t> set-up of account, Submit 3 items.  </a:t>
            </a:r>
            <a:r>
              <a:rPr lang="en-US">
                <a:latin typeface="Calibri" panose="020F0502020204030204" pitchFamily="34" charset="0"/>
              </a:rPr>
              <a:t>MANDATORY</a:t>
            </a:r>
            <a:r>
              <a:rPr lang="en-US" baseline="0">
                <a:latin typeface="Calibri" panose="020F0502020204030204" pitchFamily="34" charset="0"/>
              </a:rPr>
              <a:t> to renew account yearly:  take IA exam and submit cert with updated MO AUP.</a:t>
            </a:r>
            <a:endParaRPr lang="en-US">
              <a:latin typeface="Calibri" panose="020F0502020204030204" pitchFamily="34" charset="0"/>
            </a:endParaRPr>
          </a:p>
          <a:p>
            <a:pPr marL="226405" indent="-226405">
              <a:buAutoNum type="arabicParenR" startAt="3"/>
            </a:pPr>
            <a:r>
              <a:rPr lang="en-US">
                <a:latin typeface="Calibri" panose="020F0502020204030204" pitchFamily="34" charset="0"/>
              </a:rPr>
              <a:t>Other Frequently</a:t>
            </a:r>
            <a:r>
              <a:rPr lang="en-US" baseline="0">
                <a:latin typeface="Calibri" panose="020F0502020204030204" pitchFamily="34" charset="0"/>
              </a:rPr>
              <a:t> Viewed on G6 Self Help:</a:t>
            </a:r>
          </a:p>
          <a:p>
            <a:r>
              <a:rPr lang="en-US" baseline="0">
                <a:latin typeface="Calibri" panose="020F0502020204030204" pitchFamily="34" charset="0"/>
              </a:rPr>
              <a:t>	</a:t>
            </a:r>
            <a:r>
              <a:rPr lang="en-US"/>
              <a:t>DoD Guest WIFI Details</a:t>
            </a:r>
          </a:p>
          <a:p>
            <a:r>
              <a:rPr lang="en-US"/>
              <a:t>	Frequently</a:t>
            </a:r>
            <a:r>
              <a:rPr lang="en-US" baseline="0"/>
              <a:t> Q&amp;A</a:t>
            </a:r>
          </a:p>
          <a:p>
            <a:r>
              <a:rPr lang="en-US" baseline="0"/>
              <a:t>	Updating Launchpad</a:t>
            </a:r>
          </a:p>
          <a:p>
            <a:r>
              <a:rPr lang="en-US" baseline="0"/>
              <a:t>	Scheduling DA photos</a:t>
            </a:r>
          </a:p>
          <a:p>
            <a:r>
              <a:rPr lang="en-US" baseline="0"/>
              <a:t>	AUP doc</a:t>
            </a:r>
          </a:p>
          <a:p>
            <a:r>
              <a:rPr lang="en-US" baseline="0"/>
              <a:t>	Policies and Procedures</a:t>
            </a:r>
          </a:p>
          <a:p>
            <a:r>
              <a:rPr lang="en-US" baseline="0">
                <a:latin typeface="+mn-lt"/>
              </a:rPr>
              <a:t>4) </a:t>
            </a:r>
            <a:r>
              <a:rPr lang="en-US" baseline="0"/>
              <a:t>OWA – accessing e-mail when away from computer without taking the lengthy time of building a profile on the specific computer logged in to</a:t>
            </a:r>
          </a:p>
          <a:p>
            <a:r>
              <a:rPr lang="en-US" baseline="0"/>
              <a:t>    MONG SharePoint:</a:t>
            </a:r>
          </a:p>
          <a:p>
            <a:r>
              <a:rPr lang="en-US" baseline="0"/>
              <a:t>	MYSITE – use instead of saving everything to desktop or C:/ or </a:t>
            </a:r>
            <a:r>
              <a:rPr lang="en-US" baseline="0" err="1"/>
              <a:t>MyDocuments</a:t>
            </a:r>
            <a:r>
              <a:rPr lang="en-US" baseline="0"/>
              <a:t> (10 GB available)</a:t>
            </a:r>
          </a:p>
          <a:p>
            <a:r>
              <a:rPr lang="en-US" baseline="0"/>
              <a:t>	When we go to Windows 10…backing up documents on your system is YOUR RESPONSIBILITY</a:t>
            </a:r>
          </a:p>
          <a:p>
            <a:pPr defTabSz="922824">
              <a:defRPr/>
            </a:pPr>
            <a:endParaRPr lang="en-US" baseline="0">
              <a:latin typeface="+mn-lt"/>
            </a:endParaRPr>
          </a:p>
          <a:p>
            <a:pPr defTabSz="922824">
              <a:defRPr/>
            </a:pPr>
            <a:endParaRPr lang="en-US" baseline="0">
              <a:latin typeface="+mn-lt"/>
            </a:endParaRPr>
          </a:p>
        </p:txBody>
      </p:sp>
      <p:sp>
        <p:nvSpPr>
          <p:cNvPr id="4" name="Slide Number Placeholder 3"/>
          <p:cNvSpPr>
            <a:spLocks noGrp="1"/>
          </p:cNvSpPr>
          <p:nvPr>
            <p:ph type="sldNum" sz="quarter" idx="10"/>
          </p:nvPr>
        </p:nvSpPr>
        <p:spPr/>
        <p:txBody>
          <a:bodyPr/>
          <a:lstStyle/>
          <a:p>
            <a:fld id="{E14EA754-94E9-4E41-8A3E-EEF1F38672D8}" type="slidenum">
              <a:rPr lang="en-US" smtClean="0"/>
              <a:t>4</a:t>
            </a:fld>
            <a:endParaRPr lang="en-US"/>
          </a:p>
        </p:txBody>
      </p:sp>
    </p:spTree>
    <p:extLst>
      <p:ext uri="{BB962C8B-B14F-4D97-AF65-F5344CB8AC3E}">
        <p14:creationId xmlns:p14="http://schemas.microsoft.com/office/powerpoint/2010/main" val="3817543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04F50B-4244-4615-847F-9A127830A75D}" type="slidenum">
              <a:rPr lang="en-US" smtClean="0"/>
              <a:pPr/>
              <a:t>5</a:t>
            </a:fld>
            <a:endParaRPr lang="en-US"/>
          </a:p>
        </p:txBody>
      </p:sp>
    </p:spTree>
    <p:extLst>
      <p:ext uri="{BB962C8B-B14F-4D97-AF65-F5344CB8AC3E}">
        <p14:creationId xmlns:p14="http://schemas.microsoft.com/office/powerpoint/2010/main" val="3072830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0EBCD3-AD1E-4FE6-B59D-D649A4B28C5F}" type="slidenum">
              <a:rPr lang="en-US" smtClean="0"/>
              <a:pPr/>
              <a:t>6</a:t>
            </a:fld>
            <a:endParaRPr lang="en-US"/>
          </a:p>
        </p:txBody>
      </p:sp>
    </p:spTree>
    <p:extLst>
      <p:ext uri="{BB962C8B-B14F-4D97-AF65-F5344CB8AC3E}">
        <p14:creationId xmlns:p14="http://schemas.microsoft.com/office/powerpoint/2010/main" val="4159467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FF0000"/>
                </a:solidFill>
                <a:highlight>
                  <a:srgbClr val="FF0000"/>
                </a:highlight>
              </a:rPr>
              <a:t>NOTE</a:t>
            </a:r>
            <a:r>
              <a:rPr lang="en-US" sz="1400" b="1" dirty="0">
                <a:solidFill>
                  <a:srgbClr val="FF0000"/>
                </a:solidFill>
                <a:highlight>
                  <a:srgbClr val="FF0000"/>
                </a:highlight>
              </a:rPr>
              <a:t>--T5 EMPLOYEES: AS SOON AS YOU GET YOUR CAC, PLEASE EMAIL ERICA RENKEMEYER AND BRANDON ABBOTT (TECH PAY) AND PROVIDE DOD ID NUMBER AND DOD EMAIL ADDRESS.</a:t>
            </a:r>
          </a:p>
        </p:txBody>
      </p:sp>
      <p:sp>
        <p:nvSpPr>
          <p:cNvPr id="4" name="Slide Number Placeholder 3"/>
          <p:cNvSpPr>
            <a:spLocks noGrp="1"/>
          </p:cNvSpPr>
          <p:nvPr>
            <p:ph type="sldNum" sz="quarter" idx="5"/>
          </p:nvPr>
        </p:nvSpPr>
        <p:spPr/>
        <p:txBody>
          <a:bodyPr/>
          <a:lstStyle/>
          <a:p>
            <a:pPr>
              <a:defRPr/>
            </a:pPr>
            <a:fld id="{690EB12D-A315-41B0-9128-28970259D2FF}" type="slidenum">
              <a:rPr lang="en-US" smtClean="0"/>
              <a:pPr>
                <a:defRPr/>
              </a:pPr>
              <a:t>13</a:t>
            </a:fld>
            <a:endParaRPr lang="en-US"/>
          </a:p>
        </p:txBody>
      </p:sp>
    </p:spTree>
    <p:extLst>
      <p:ext uri="{BB962C8B-B14F-4D97-AF65-F5344CB8AC3E}">
        <p14:creationId xmlns:p14="http://schemas.microsoft.com/office/powerpoint/2010/main" val="94190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BCA05B-64A7-49E9-ABC0-EE05FAE577BA}" type="slidenum">
              <a:rPr lang="en-US" smtClean="0"/>
              <a:pPr/>
              <a:t>14</a:t>
            </a:fld>
            <a:endParaRPr lang="en-US"/>
          </a:p>
        </p:txBody>
      </p:sp>
    </p:spTree>
    <p:extLst>
      <p:ext uri="{BB962C8B-B14F-4D97-AF65-F5344CB8AC3E}">
        <p14:creationId xmlns:p14="http://schemas.microsoft.com/office/powerpoint/2010/main" val="191788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64FA2FF-783E-481A-8A1C-FAE4649EA164}" type="slidenum">
              <a:rPr lang="en-US" smtClean="0"/>
              <a:pPr/>
              <a:t>22</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264819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D0447B6-543A-40D0-983F-ABA0C0B4E96F}" type="slidenum">
              <a:rPr lang="en-US" smtClean="0"/>
              <a:pPr/>
              <a:t>23</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r>
              <a:rPr lang="en-US" sz="1400" b="1"/>
              <a:t>Everyone earns sick leave.</a:t>
            </a:r>
          </a:p>
          <a:p>
            <a:endParaRPr lang="en-US"/>
          </a:p>
          <a:p>
            <a:endParaRPr lang="en-US"/>
          </a:p>
          <a:p>
            <a:r>
              <a:rPr lang="en-US"/>
              <a:t>Used for personal medical needs, care of a family member, adoption related purposes.</a:t>
            </a:r>
          </a:p>
          <a:p>
            <a:r>
              <a:rPr lang="en-US"/>
              <a:t>Everyone earns the same amount</a:t>
            </a:r>
          </a:p>
          <a:p>
            <a:r>
              <a:rPr lang="en-US"/>
              <a:t>May advance up to 30 days for medical emergencies this is with supervisor’s approval.</a:t>
            </a:r>
          </a:p>
          <a:p>
            <a:r>
              <a:rPr lang="en-US"/>
              <a:t>If separated, balance for sick leave stays as credit (only, annual is given in lump sum) will be reinstated if reemployed by Federal Government </a:t>
            </a:r>
          </a:p>
        </p:txBody>
      </p:sp>
    </p:spTree>
    <p:extLst>
      <p:ext uri="{BB962C8B-B14F-4D97-AF65-F5344CB8AC3E}">
        <p14:creationId xmlns:p14="http://schemas.microsoft.com/office/powerpoint/2010/main" val="3796189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B2291F6-B71B-4CF0-B2C9-0BD91D64808A}" type="datetimeFigureOut">
              <a:rPr lang="en-US"/>
              <a:pPr>
                <a:defRPr/>
              </a:pPr>
              <a:t>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2AAC3C-D7D4-465A-BB78-3D54DC71E02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09662F-98CF-4D26-849D-F5C136B3B62B}" type="datetimeFigureOut">
              <a:rPr lang="en-US"/>
              <a:pPr>
                <a:defRPr/>
              </a:pPr>
              <a:t>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25C84-AA6F-46EA-AC33-651DCF22276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35CA95-40A8-49D4-B891-6635BBAD2E4C}" type="datetimeFigureOut">
              <a:rPr lang="en-US"/>
              <a:pPr>
                <a:defRPr/>
              </a:pPr>
              <a:t>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314DF5-37FA-4195-9ED0-32D9CC24E88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fld id="{A8EB286B-60EC-4CA3-A15F-A916F3CA6BD4}" type="datetimeFigureOut">
              <a:rPr lang="en-US" smtClean="0"/>
              <a:pPr>
                <a:defRPr/>
              </a:pPr>
              <a:t>2/2/2024</a:t>
            </a:fld>
            <a:endParaRPr lang="en-US"/>
          </a:p>
        </p:txBody>
      </p:sp>
      <p:sp>
        <p:nvSpPr>
          <p:cNvPr id="16" name="Slide Number Placeholder 15"/>
          <p:cNvSpPr>
            <a:spLocks noGrp="1"/>
          </p:cNvSpPr>
          <p:nvPr>
            <p:ph type="sldNum" sz="quarter" idx="11"/>
          </p:nvPr>
        </p:nvSpPr>
        <p:spPr/>
        <p:txBody>
          <a:bodyPr/>
          <a:lstStyle/>
          <a:p>
            <a:pPr>
              <a:defRPr/>
            </a:pPr>
            <a:fld id="{F58F737E-5F30-41B3-98D9-8EDBD2934CD8}"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fld id="{36764B0F-27B7-4ECB-9CE3-7A07B90FFC50}" type="datetimeFigureOut">
              <a:rPr lang="en-US" smtClean="0"/>
              <a:pPr>
                <a:defRPr/>
              </a:pPr>
              <a:t>2/2/2024</a:t>
            </a:fld>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0BA935F4-BC32-4AA3-8653-C0CA10CF3632}" type="slidenum">
              <a:rPr lang="en-US" smtClean="0"/>
              <a:pPr>
                <a:defRPr/>
              </a:pPr>
              <a:t>‹#›</a:t>
            </a:fld>
            <a:endParaRPr lang="en-US"/>
          </a:p>
        </p:txBody>
      </p:sp>
      <p:sp>
        <p:nvSpPr>
          <p:cNvPr id="16" name="Footer Placeholder 15"/>
          <p:cNvSpPr>
            <a:spLocks noGrp="1"/>
          </p:cNvSpPr>
          <p:nvPr>
            <p:ph type="ftr" sz="quarter" idx="16"/>
          </p:nvPr>
        </p:nvSpPr>
        <p:spPr/>
        <p:txBody>
          <a:bodyPr/>
          <a:lstStyle/>
          <a:p>
            <a:pPr>
              <a:defRPr/>
            </a:pPr>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2BDB90FC-2571-4C1E-92EC-CB1260C495B6}" type="datetimeFigureOut">
              <a:rPr lang="en-US" smtClean="0"/>
              <a:pPr>
                <a:defRPr/>
              </a:pPr>
              <a:t>2/2/2024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8312063-E483-4FBD-AC57-817551C14E7A}" type="slidenum">
              <a:rPr lang="en-US" smtClean="0"/>
              <a:pPr>
                <a:defRPr/>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525912A4-55F5-4C22-979B-57B53A322FE4}" type="datetimeFigureOut">
              <a:rPr lang="en-US" smtClean="0"/>
              <a:pPr>
                <a:defRPr/>
              </a:pPr>
              <a:t>2/2/2024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F7FB3BC-143B-45D0-BC91-B83DE74FBB81}"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C0FF5F58-468D-4C92-A64D-84277DDCD129}" type="slidenum">
              <a:rPr lang="en-US" smtClean="0"/>
              <a:pPr>
                <a:defRPr/>
              </a:pPr>
              <a:t>‹#›</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7" name="Date Placeholder 6"/>
          <p:cNvSpPr>
            <a:spLocks noGrp="1"/>
          </p:cNvSpPr>
          <p:nvPr>
            <p:ph type="dt" sz="half" idx="10"/>
          </p:nvPr>
        </p:nvSpPr>
        <p:spPr/>
        <p:txBody>
          <a:bodyPr/>
          <a:lstStyle/>
          <a:p>
            <a:pPr>
              <a:defRPr/>
            </a:pPr>
            <a:fld id="{220AC2C9-1455-4F16-B537-6160207DF584}" type="datetimeFigureOut">
              <a:rPr lang="en-US" smtClean="0"/>
              <a:pPr>
                <a:defRPr/>
              </a:pPr>
              <a:t>2/2/2024</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CD4AF59A-C9D8-4E95-9827-9AADB9C49F0F}" type="datetimeFigureOut">
              <a:rPr lang="en-US" smtClean="0"/>
              <a:pPr>
                <a:defRPr/>
              </a:pPr>
              <a:t>2/2/2024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C1B12C8-E025-40C6-85A2-D4D5A5538BB5}"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C230E4A-CC93-4671-AE7D-7EB2E3D5914A}" type="datetimeFigureOut">
              <a:rPr lang="en-US" smtClean="0"/>
              <a:pPr>
                <a:defRPr/>
              </a:pPr>
              <a:t>2/2/2024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4FDC1E6-A11D-4715-B4C3-9290B0736B21}"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fld id="{7FAB5555-A642-4B6C-90A2-93B0A62AE00D}" type="datetimeFigureOut">
              <a:rPr lang="en-US" smtClean="0"/>
              <a:pPr>
                <a:defRPr/>
              </a:pPr>
              <a:t>2/2/2024</a:t>
            </a:fld>
            <a:endParaRPr lang="en-US"/>
          </a:p>
        </p:txBody>
      </p:sp>
      <p:sp>
        <p:nvSpPr>
          <p:cNvPr id="9" name="Slide Number Placeholder 8"/>
          <p:cNvSpPr>
            <a:spLocks noGrp="1"/>
          </p:cNvSpPr>
          <p:nvPr>
            <p:ph type="sldNum" sz="quarter" idx="15"/>
          </p:nvPr>
        </p:nvSpPr>
        <p:spPr/>
        <p:txBody>
          <a:bodyPr/>
          <a:lstStyle/>
          <a:p>
            <a:pPr>
              <a:defRPr/>
            </a:pPr>
            <a:fld id="{776ABAD1-CE53-469C-9E74-D4F093649B02}" type="slidenum">
              <a:rPr lang="en-US" smtClean="0"/>
              <a:pPr>
                <a:defRPr/>
              </a:pPr>
              <a:t>‹#›</a:t>
            </a:fld>
            <a:endParaRPr lang="en-US"/>
          </a:p>
        </p:txBody>
      </p:sp>
      <p:sp>
        <p:nvSpPr>
          <p:cNvPr id="10" name="Footer Placeholder 9"/>
          <p:cNvSpPr>
            <a:spLocks noGrp="1"/>
          </p:cNvSpPr>
          <p:nvPr>
            <p:ph type="ftr" sz="quarter" idx="16"/>
          </p:nvPr>
        </p:nvSpPr>
        <p:spPr/>
        <p:txBody>
          <a:body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E48F4E-B21B-46B6-AE8D-ECBE03F27448}" type="datetimeFigureOut">
              <a:rPr lang="en-US"/>
              <a:pPr>
                <a:defRPr/>
              </a:pPr>
              <a:t>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83AA8E-9B2E-4103-808D-B6A705B44C2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fld id="{6E248FC1-B3AE-45F0-8C3E-470BDC611251}" type="datetimeFigureOut">
              <a:rPr lang="en-US" smtClean="0"/>
              <a:pPr>
                <a:defRPr/>
              </a:pPr>
              <a:t>2/2/2024</a:t>
            </a:fld>
            <a:endParaRPr lang="en-US"/>
          </a:p>
        </p:txBody>
      </p:sp>
      <p:sp>
        <p:nvSpPr>
          <p:cNvPr id="9" name="Slide Number Placeholder 8"/>
          <p:cNvSpPr>
            <a:spLocks noGrp="1"/>
          </p:cNvSpPr>
          <p:nvPr>
            <p:ph type="sldNum" sz="quarter" idx="11"/>
          </p:nvPr>
        </p:nvSpPr>
        <p:spPr/>
        <p:txBody>
          <a:bodyPr/>
          <a:lstStyle/>
          <a:p>
            <a:pPr>
              <a:defRPr/>
            </a:pPr>
            <a:fld id="{662EDAD3-4A0B-4578-BB49-798E3AEEE283}"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4A03102E-58B5-4EAA-9C46-79393E652E26}" type="datetimeFigureOut">
              <a:rPr lang="en-US" smtClean="0"/>
              <a:pPr>
                <a:defRPr/>
              </a:pPr>
              <a:t>2/2/2024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5E4C85-1CA9-4BE1-AFBC-F653099EA81A}"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8C33C58B-37DB-4D93-A5CB-8B9A8D5748F4}" type="datetimeFigureOut">
              <a:rPr lang="en-US" smtClean="0"/>
              <a:pPr>
                <a:defRPr/>
              </a:pPr>
              <a:t>2/2/2024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6122007-C0B6-41AA-B0B0-939A178405D2}"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3988018-F725-4C6C-A960-C9CA08F6588C}" type="datetimeFigureOut">
              <a:rPr lang="en-US"/>
              <a:pPr>
                <a:defRPr/>
              </a:pPr>
              <a:t>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5F6235-3FDE-48A1-B4A8-6FB69F14FFE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95D485D-17E5-4F70-B817-264E671C7E51}" type="datetimeFigureOut">
              <a:rPr lang="en-US"/>
              <a:pPr>
                <a:defRPr/>
              </a:pPr>
              <a:t>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0C44A2-B2D5-4FF8-A77F-3DF58445DA6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B3D7CF-319F-4019-951B-C0F8EE711B8D}" type="datetimeFigureOut">
              <a:rPr lang="en-US"/>
              <a:pPr>
                <a:defRPr/>
              </a:pPr>
              <a:t>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38AFABD-81AF-4645-AA70-ACDA9B6BC97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2F4C321-F843-4128-BA85-33A69C06310C}" type="datetimeFigureOut">
              <a:rPr lang="en-US"/>
              <a:pPr>
                <a:defRPr/>
              </a:pPr>
              <a:t>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98D7C9D-ADE2-4C0F-8699-2530B02ED2E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5D1C4D5-1F6B-41E2-B321-9357DF23722F}" type="datetimeFigureOut">
              <a:rPr lang="en-US"/>
              <a:pPr>
                <a:defRPr/>
              </a:pPr>
              <a:t>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2D8FD0-4E67-44F1-B26A-5E103FB5F6B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4EEEA4E-3471-4981-BC10-0D3B175287F1}" type="datetimeFigureOut">
              <a:rPr lang="en-US"/>
              <a:pPr>
                <a:defRPr/>
              </a:pPr>
              <a:t>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ED9220-1E4D-4F88-94A4-0207C8926D7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02D3D32-7A65-4659-A73A-1EA653328DFB}" type="datetimeFigureOut">
              <a:rPr lang="en-US"/>
              <a:pPr>
                <a:defRPr/>
              </a:pPr>
              <a:t>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70689B-959F-499F-A611-2FF4FDC6900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65000"/>
          </a:schemeClr>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2D68F134-39D1-4483-A9AA-ACD2B0417CB6}" type="datetimeFigureOut">
              <a:rPr lang="en-US"/>
              <a:pPr>
                <a:defRPr/>
              </a:pPr>
              <a:t>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A0E0D595-56A9-4DA7-92E1-FC608F0BBF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fld id="{511294F2-F20A-4FCA-A5DE-9A64A730745F}" type="datetimeFigureOut">
              <a:rPr lang="en-US" smtClean="0"/>
              <a:pPr>
                <a:defRPr/>
              </a:pPr>
              <a:t>2/2/2024</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2127C6E5-87C4-487F-B5D9-05918D68D1FE}" type="slidenum">
              <a:rPr lang="en-US" smtClean="0"/>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pic>
        <p:nvPicPr>
          <p:cNvPr id="7" name="Picture 6" descr="anglogo.gif"/>
          <p:cNvPicPr>
            <a:picLocks noChangeAspect="1" noChangeArrowheads="1"/>
          </p:cNvPicPr>
          <p:nvPr userDrawn="1"/>
        </p:nvPicPr>
        <p:blipFill>
          <a:blip r:embed="rId13" cstate="print"/>
          <a:srcRect/>
          <a:stretch>
            <a:fillRect/>
          </a:stretch>
        </p:blipFill>
        <p:spPr bwMode="auto">
          <a:xfrm>
            <a:off x="152400" y="152400"/>
            <a:ext cx="1295400" cy="1295400"/>
          </a:xfrm>
          <a:prstGeom prst="rect">
            <a:avLst/>
          </a:prstGeom>
          <a:noFill/>
          <a:ln w="9525">
            <a:noFill/>
            <a:miter lim="800000"/>
            <a:headEnd/>
            <a:tailEnd/>
          </a:ln>
        </p:spPr>
      </p:pic>
      <p:pic>
        <p:nvPicPr>
          <p:cNvPr id="8" name="Picture 8" descr="arnglogo.gif"/>
          <p:cNvPicPr>
            <a:picLocks noChangeAspect="1" noChangeArrowheads="1"/>
          </p:cNvPicPr>
          <p:nvPr userDrawn="1"/>
        </p:nvPicPr>
        <p:blipFill>
          <a:blip r:embed="rId14" cstate="print"/>
          <a:srcRect/>
          <a:stretch>
            <a:fillRect/>
          </a:stretch>
        </p:blipFill>
        <p:spPr bwMode="auto">
          <a:xfrm>
            <a:off x="7696200" y="152400"/>
            <a:ext cx="1300163" cy="1296988"/>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mailto:david.upchurch.1@us.af.mil" TargetMode="External"/><Relationship Id="rId3" Type="http://schemas.openxmlformats.org/officeDocument/2006/relationships/slideLayout" Target="../slideLayouts/slideLayout17.xml"/><Relationship Id="rId7" Type="http://schemas.openxmlformats.org/officeDocument/2006/relationships/hyperlink" Target="mailto:joseph.swanson.2@us.af.mil" TargetMode="External"/><Relationship Id="rId12"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studentaid.gov/" TargetMode="External"/><Relationship Id="rId11" Type="http://schemas.openxmlformats.org/officeDocument/2006/relationships/hyperlink" Target="mailto:jason.jones.24@us.af.mil" TargetMode="External"/><Relationship Id="rId5" Type="http://schemas.openxmlformats.org/officeDocument/2006/relationships/hyperlink" Target="https://www.moguard.ngb.mil/Programs/Education-and-Incentives/" TargetMode="External"/><Relationship Id="rId10" Type="http://schemas.openxmlformats.org/officeDocument/2006/relationships/hyperlink" Target="mailto:cody.cox.14@us.af.mil" TargetMode="External"/><Relationship Id="rId4" Type="http://schemas.openxmlformats.org/officeDocument/2006/relationships/hyperlink" Target="https://www.benefits.va.gov/gibill/handouts_forms.asp" TargetMode="External"/><Relationship Id="rId9" Type="http://schemas.openxmlformats.org/officeDocument/2006/relationships/hyperlink" Target="mailto:jarrett.rasmussen@us.af.mil"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hyperlink" Target="https://mypay.dfas.mil/#/"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4.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hyperlink" Target="mailto:christina.e.depue.mil@army.mil"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hyperlink" Target="https://armyeitaas.sharepoint-mil.us/sites/NGMO-JFHQ-HRD"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hyperlink" Target="http://www.irs.gov/uac/Questions-and-Answers-on-the-Individual-Shared-Responsibility-Provision" TargetMode="External"/><Relationship Id="rId4" Type="http://schemas.openxmlformats.org/officeDocument/2006/relationships/hyperlink" Target="https://www.healthcare.gov/"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hyperlink" Target="https://www.tricare-west.com/content/hnfs/home/tw.html"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hyperlink" Target="https://www.benefeds.com/tools"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hyperlink" Target="https://www.opm.gov/"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image" Target="../media/image2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5.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5.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5.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5.pn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5.png"/><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5.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5.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5.png"/><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5.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5.png"/><Relationship Id="rId5" Type="http://schemas.openxmlformats.org/officeDocument/2006/relationships/hyperlink" Target="mailto:christina.e.depue.mil@army.mil" TargetMode="External"/><Relationship Id="rId4" Type="http://schemas.openxmlformats.org/officeDocument/2006/relationships/hyperlink" Target="https://gko.portal.ng.mil/states/MO/JointStaff/HR/benefits/_layouts/15/osssearchresults.aspx?u=https%3A%2F%2Fgko%2Eportal%2Eng%2Emil%2Fstates%2FMO%2FJointStaff%2FHR%2Fbenefits&amp;k=performance%20appraisals" TargetMode="Externa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5.png"/><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hyperlink" Target="http://www.militaryonesource.com/"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magellanascend.com/?ccid=hpZiwITni%2FVKNrZqvUQNB%2F48XDQDTkmUQP2%2BS%2FPQlMM%3D" TargetMode="External"/><Relationship Id="rId5" Type="http://schemas.openxmlformats.org/officeDocument/2006/relationships/hyperlink" Target="https://magellanascend.com/?ccid=hpZiwITni%2FVKNrZqvUQNB4HQ%2BCxJkj65D6QXkgv9c24%3D" TargetMode="External"/><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5.png"/><Relationship Id="rId4" Type="http://schemas.openxmlformats.org/officeDocument/2006/relationships/image" Target="../media/image37.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5.png"/><Relationship Id="rId4" Type="http://schemas.openxmlformats.org/officeDocument/2006/relationships/hyperlink" Target="https://abc.chra.army.mil/abc?id=chra_kb_home&amp;kb_base=df76d97ff4a01300d853a880ab368742&amp;kb_category=f96979d919fe9b00d853667c9db8c440" TargetMode="Externa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5.png"/><Relationship Id="rId4" Type="http://schemas.openxmlformats.org/officeDocument/2006/relationships/image" Target="../media/image38.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5.png"/><Relationship Id="rId4" Type="http://schemas.openxmlformats.org/officeDocument/2006/relationships/hyperlink" Target="https://abc.chra.army.mil/abc/" TargetMode="Externa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5.png"/><Relationship Id="rId4" Type="http://schemas.openxmlformats.org/officeDocument/2006/relationships/hyperlink" Target="https://www.tsp.gov/bulletins/15-2/" TargetMode="Externa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5.png"/><Relationship Id="rId4" Type="http://schemas.openxmlformats.org/officeDocument/2006/relationships/hyperlink" Target="https://www.tsp.gov/funds-lifecycle/"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hyperlink" Target="https://www.tsp.gov/funds-individual/" TargetMode="Externa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hyperlink" Target="http://www.tsp.gov/" TargetMode="Externa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5.png"/><Relationship Id="rId4" Type="http://schemas.openxmlformats.org/officeDocument/2006/relationships/hyperlink" Target="https://www.tsp.gov/mutual-fund-window/" TargetMode="Externa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2.m4a"/><Relationship Id="rId1" Type="http://schemas.microsoft.com/office/2007/relationships/media" Target="../media/media72.m4a"/><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hyperlink" Target="https://www.tsp.gov/publications/tspbk08.pdf" TargetMode="Externa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41.jpeg"/><Relationship Id="rId5" Type="http://schemas.openxmlformats.org/officeDocument/2006/relationships/hyperlink" Target="http://www.fsafeds.com/" TargetMode="External"/><Relationship Id="rId4" Type="http://schemas.openxmlformats.org/officeDocument/2006/relationships/hyperlink" Target="http://www.opm.gov/" TargetMode="Externa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5.m4a"/><Relationship Id="rId1" Type="http://schemas.microsoft.com/office/2007/relationships/media" Target="../media/media75.m4a"/><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6.m4a"/><Relationship Id="rId1" Type="http://schemas.microsoft.com/office/2007/relationships/media" Target="../media/media76.m4a"/><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7.m4a"/><Relationship Id="rId1" Type="http://schemas.microsoft.com/office/2007/relationships/media" Target="../media/media77.m4a"/><Relationship Id="rId5" Type="http://schemas.openxmlformats.org/officeDocument/2006/relationships/image" Target="../media/image5.png"/><Relationship Id="rId4" Type="http://schemas.openxmlformats.org/officeDocument/2006/relationships/hyperlink" Target="https://www.benefeds.com/tools" TargetMode="Externa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5.png"/><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9.m4a"/><Relationship Id="rId1" Type="http://schemas.microsoft.com/office/2007/relationships/media" Target="../media/media79.m4a"/><Relationship Id="rId5" Type="http://schemas.openxmlformats.org/officeDocument/2006/relationships/image" Target="../media/image5.png"/><Relationship Id="rId4" Type="http://schemas.openxmlformats.org/officeDocument/2006/relationships/hyperlink" Target="http://www.ngaus.org/insurance"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hyperlink" Target="https://eopf.opm.gov/nationalguard/" TargetMode="Externa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0.m4a"/><Relationship Id="rId1" Type="http://schemas.microsoft.com/office/2007/relationships/media" Target="../media/media80.m4a"/><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hyperlink" Target="https://www.ltcfeds.com/"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www.tsp.gov/" TargetMode="External"/><Relationship Id="rId13" Type="http://schemas.openxmlformats.org/officeDocument/2006/relationships/hyperlink" Target="http://www.naugus.org/" TargetMode="External"/><Relationship Id="rId3" Type="http://schemas.openxmlformats.org/officeDocument/2006/relationships/slideLayout" Target="../slideLayouts/slideLayout18.xml"/><Relationship Id="rId7" Type="http://schemas.openxmlformats.org/officeDocument/2006/relationships/hyperlink" Target="http://www.fsafeds.com/" TargetMode="External"/><Relationship Id="rId12" Type="http://schemas.openxmlformats.org/officeDocument/2006/relationships/hyperlink" Target="http://www.opm.gov/healthcare-insurance/long-term-care/" TargetMode="External"/><Relationship Id="rId2" Type="http://schemas.openxmlformats.org/officeDocument/2006/relationships/audio" Target="../media/media81.m4a"/><Relationship Id="rId1" Type="http://schemas.microsoft.com/office/2007/relationships/media" Target="../media/media81.m4a"/><Relationship Id="rId6" Type="http://schemas.openxmlformats.org/officeDocument/2006/relationships/hyperlink" Target="http://www.opm.gov/healthcare-insurance/flexible-spending-accounts/" TargetMode="External"/><Relationship Id="rId11" Type="http://schemas.openxmlformats.org/officeDocument/2006/relationships/hyperlink" Target="http://www.ltcfeds.com/" TargetMode="External"/><Relationship Id="rId5" Type="http://schemas.openxmlformats.org/officeDocument/2006/relationships/hyperlink" Target="https://abc.chra.army.mil/abc/" TargetMode="External"/><Relationship Id="rId10" Type="http://schemas.openxmlformats.org/officeDocument/2006/relationships/hyperlink" Target="http://www.opm.gov/healthcare-insurance/dental-vision/" TargetMode="External"/><Relationship Id="rId4" Type="http://schemas.openxmlformats.org/officeDocument/2006/relationships/hyperlink" Target="http://www.opm.gov/" TargetMode="External"/><Relationship Id="rId9" Type="http://schemas.openxmlformats.org/officeDocument/2006/relationships/hyperlink" Target="http://www.benefeds.com/" TargetMode="External"/><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hyperlink" Target="https://www.benefits.va.gov/gibill/handouts_forms.a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ubtitle 2"/>
          <p:cNvSpPr>
            <a:spLocks noGrp="1"/>
          </p:cNvSpPr>
          <p:nvPr>
            <p:ph type="subTitle" idx="1"/>
          </p:nvPr>
        </p:nvSpPr>
        <p:spPr>
          <a:xfrm>
            <a:off x="457200" y="3699804"/>
            <a:ext cx="8305800" cy="1405596"/>
          </a:xfrm>
        </p:spPr>
        <p:txBody>
          <a:bodyPr/>
          <a:lstStyle/>
          <a:p>
            <a:pPr eaLnBrk="1" hangingPunct="1"/>
            <a:r>
              <a:rPr lang="en-US" sz="4000">
                <a:solidFill>
                  <a:schemeClr val="tx1">
                    <a:lumMod val="95000"/>
                  </a:schemeClr>
                </a:solidFill>
                <a:latin typeface="Book Antiqua" panose="02040602050305030304" pitchFamily="18" charset="0"/>
              </a:rPr>
              <a:t>New Hire Orientation</a:t>
            </a:r>
          </a:p>
        </p:txBody>
      </p:sp>
      <p:sp>
        <p:nvSpPr>
          <p:cNvPr id="2" name="Title 1"/>
          <p:cNvSpPr>
            <a:spLocks noGrp="1"/>
          </p:cNvSpPr>
          <p:nvPr>
            <p:ph type="ctrTitle"/>
          </p:nvPr>
        </p:nvSpPr>
        <p:spPr>
          <a:xfrm>
            <a:off x="457200" y="1143000"/>
            <a:ext cx="8305800" cy="2376268"/>
          </a:xfrm>
        </p:spPr>
        <p:txBody>
          <a:bodyPr rtlCol="0">
            <a:normAutofit fontScale="90000"/>
          </a:bodyPr>
          <a:lstStyle/>
          <a:p>
            <a:pPr eaLnBrk="1" fontAlgn="auto" hangingPunct="1">
              <a:spcAft>
                <a:spcPts val="0"/>
              </a:spcAft>
              <a:defRPr/>
            </a:pPr>
            <a:br>
              <a:rPr lang="en-US" sz="5400" b="1">
                <a:solidFill>
                  <a:schemeClr val="tx2">
                    <a:lumMod val="75000"/>
                  </a:schemeClr>
                </a:solidFill>
                <a:latin typeface="Times New Roman" pitchFamily="18" charset="0"/>
                <a:cs typeface="Times New Roman" pitchFamily="18" charset="0"/>
              </a:rPr>
            </a:br>
            <a:br>
              <a:rPr lang="en-US" sz="5400" b="1">
                <a:solidFill>
                  <a:schemeClr val="tx2">
                    <a:lumMod val="75000"/>
                  </a:schemeClr>
                </a:solidFill>
                <a:latin typeface="Times New Roman" pitchFamily="18" charset="0"/>
                <a:cs typeface="Times New Roman" pitchFamily="18" charset="0"/>
              </a:rPr>
            </a:br>
            <a:br>
              <a:rPr lang="en-US" sz="5400" b="1">
                <a:solidFill>
                  <a:schemeClr val="tx2">
                    <a:lumMod val="75000"/>
                  </a:schemeClr>
                </a:solidFill>
                <a:latin typeface="Times New Roman" pitchFamily="18" charset="0"/>
                <a:cs typeface="Times New Roman" pitchFamily="18" charset="0"/>
              </a:rPr>
            </a:br>
            <a:br>
              <a:rPr lang="en-US" sz="5400" b="1">
                <a:solidFill>
                  <a:schemeClr val="tx2">
                    <a:lumMod val="75000"/>
                  </a:schemeClr>
                </a:solidFill>
                <a:latin typeface="Times New Roman" pitchFamily="18" charset="0"/>
                <a:cs typeface="Times New Roman" pitchFamily="18" charset="0"/>
              </a:rPr>
            </a:br>
            <a:br>
              <a:rPr lang="en-US" sz="5400" b="1">
                <a:solidFill>
                  <a:schemeClr val="tx2">
                    <a:lumMod val="75000"/>
                  </a:schemeClr>
                </a:solidFill>
                <a:latin typeface="Times New Roman" pitchFamily="18" charset="0"/>
                <a:cs typeface="Times New Roman" pitchFamily="18" charset="0"/>
              </a:rPr>
            </a:br>
            <a:br>
              <a:rPr lang="en-US" sz="5400" b="1">
                <a:solidFill>
                  <a:schemeClr val="tx2">
                    <a:lumMod val="75000"/>
                  </a:schemeClr>
                </a:solidFill>
                <a:latin typeface="Times New Roman" pitchFamily="18" charset="0"/>
                <a:cs typeface="Times New Roman" pitchFamily="18" charset="0"/>
              </a:rPr>
            </a:br>
            <a:br>
              <a:rPr lang="en-US" sz="5400" b="1">
                <a:solidFill>
                  <a:schemeClr val="tx2">
                    <a:lumMod val="75000"/>
                  </a:schemeClr>
                </a:solidFill>
                <a:latin typeface="Times New Roman" pitchFamily="18" charset="0"/>
                <a:cs typeface="Times New Roman" pitchFamily="18" charset="0"/>
              </a:rPr>
            </a:br>
            <a:br>
              <a:rPr lang="en-US" sz="5400" b="1">
                <a:solidFill>
                  <a:schemeClr val="tx2">
                    <a:lumMod val="75000"/>
                  </a:schemeClr>
                </a:solidFill>
                <a:latin typeface="Times New Roman" pitchFamily="18" charset="0"/>
                <a:cs typeface="Times New Roman" pitchFamily="18" charset="0"/>
              </a:rPr>
            </a:br>
            <a:br>
              <a:rPr lang="en-US" sz="5400" b="1">
                <a:solidFill>
                  <a:schemeClr val="tx2">
                    <a:lumMod val="75000"/>
                  </a:schemeClr>
                </a:solidFill>
                <a:latin typeface="Times New Roman" pitchFamily="18" charset="0"/>
                <a:cs typeface="Times New Roman" pitchFamily="18" charset="0"/>
              </a:rPr>
            </a:br>
            <a:br>
              <a:rPr lang="en-US" sz="5400" b="1">
                <a:solidFill>
                  <a:schemeClr val="tx2">
                    <a:lumMod val="75000"/>
                  </a:schemeClr>
                </a:solidFill>
                <a:latin typeface="Times New Roman" pitchFamily="18" charset="0"/>
                <a:cs typeface="Times New Roman" pitchFamily="18" charset="0"/>
              </a:rPr>
            </a:br>
            <a:br>
              <a:rPr lang="en-US" sz="5400" b="1">
                <a:solidFill>
                  <a:schemeClr val="tx2">
                    <a:lumMod val="75000"/>
                  </a:schemeClr>
                </a:solidFill>
                <a:latin typeface="Times New Roman" pitchFamily="18" charset="0"/>
                <a:cs typeface="Times New Roman" pitchFamily="18" charset="0"/>
              </a:rPr>
            </a:br>
            <a:br>
              <a:rPr lang="en-US" sz="5400" b="1">
                <a:solidFill>
                  <a:schemeClr val="tx2">
                    <a:lumMod val="75000"/>
                  </a:schemeClr>
                </a:solidFill>
                <a:latin typeface="Times New Roman" pitchFamily="18" charset="0"/>
                <a:cs typeface="Times New Roman" pitchFamily="18" charset="0"/>
              </a:rPr>
            </a:br>
            <a:br>
              <a:rPr lang="en-US" sz="5400" b="1">
                <a:solidFill>
                  <a:schemeClr val="tx2">
                    <a:lumMod val="75000"/>
                  </a:schemeClr>
                </a:solidFill>
                <a:latin typeface="Times New Roman" pitchFamily="18" charset="0"/>
                <a:cs typeface="Times New Roman" pitchFamily="18" charset="0"/>
              </a:rPr>
            </a:br>
            <a:br>
              <a:rPr lang="en-US" sz="5400" b="1">
                <a:solidFill>
                  <a:schemeClr val="tx2">
                    <a:lumMod val="75000"/>
                  </a:schemeClr>
                </a:solidFill>
                <a:latin typeface="Times New Roman" pitchFamily="18" charset="0"/>
                <a:cs typeface="Times New Roman" pitchFamily="18" charset="0"/>
              </a:rPr>
            </a:br>
            <a:r>
              <a:rPr lang="en-US" sz="5400" b="1">
                <a:solidFill>
                  <a:schemeClr val="tx1">
                    <a:lumMod val="95000"/>
                  </a:schemeClr>
                </a:solidFill>
                <a:latin typeface="Book Antiqua" panose="02040602050305030304" pitchFamily="18" charset="0"/>
                <a:cs typeface="Times New Roman" pitchFamily="18" charset="0"/>
              </a:rPr>
              <a:t>MISSOURI NATIONAL GUARD</a:t>
            </a:r>
            <a:br>
              <a:rPr lang="en-US" sz="5400" b="1">
                <a:solidFill>
                  <a:schemeClr val="tx1">
                    <a:lumMod val="95000"/>
                  </a:schemeClr>
                </a:solidFill>
                <a:latin typeface="Book Antiqua" panose="02040602050305030304" pitchFamily="18" charset="0"/>
                <a:cs typeface="Times New Roman" pitchFamily="18" charset="0"/>
              </a:rPr>
            </a:br>
            <a:r>
              <a:rPr lang="en-US" sz="5400" b="1">
                <a:solidFill>
                  <a:schemeClr val="tx1">
                    <a:lumMod val="95000"/>
                  </a:schemeClr>
                </a:solidFill>
                <a:latin typeface="Book Antiqua" panose="02040602050305030304" pitchFamily="18" charset="0"/>
                <a:cs typeface="Times New Roman" pitchFamily="18" charset="0"/>
              </a:rPr>
              <a:t>HUMAN RESOURCES</a:t>
            </a:r>
            <a:r>
              <a:rPr lang="en-US" sz="5400" b="1">
                <a:solidFill>
                  <a:schemeClr val="tx1">
                    <a:lumMod val="95000"/>
                  </a:schemeClr>
                </a:solidFill>
                <a:latin typeface="Book Antiqua" panose="02040602050305030304" pitchFamily="18" charset="0"/>
              </a:rPr>
              <a:t>   </a:t>
            </a:r>
          </a:p>
        </p:txBody>
      </p:sp>
      <p:pic>
        <p:nvPicPr>
          <p:cNvPr id="11" name="Audio 10">
            <a:hlinkClick r:id="" action="ppaction://media"/>
            <a:extLst>
              <a:ext uri="{FF2B5EF4-FFF2-40B4-BE49-F238E27FC236}">
                <a16:creationId xmlns:a16="http://schemas.microsoft.com/office/drawing/2014/main" id="{AF9922E5-E1C3-6D48-9BC4-C5C6E05DBE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979"/>
    </mc:Choice>
    <mc:Fallback xmlns="">
      <p:transition spd="slow" advTm="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257300" y="161271"/>
            <a:ext cx="6629400" cy="1386840"/>
          </a:xfrm>
        </p:spPr>
        <p:txBody>
          <a:bodyPr>
            <a:noAutofit/>
          </a:bodyPr>
          <a:lstStyle/>
          <a:p>
            <a:pPr algn="ctr"/>
            <a:r>
              <a:rPr lang="en-US" sz="4300" b="1" dirty="0">
                <a:latin typeface="Book Antiqua" panose="02040602050305030304" pitchFamily="18" charset="0"/>
              </a:rPr>
              <a:t>Termination of Bonus (Cont.)</a:t>
            </a:r>
          </a:p>
        </p:txBody>
      </p:sp>
      <p:sp>
        <p:nvSpPr>
          <p:cNvPr id="21507" name="TextBox 2"/>
          <p:cNvSpPr txBox="1">
            <a:spLocks noChangeArrowheads="1"/>
          </p:cNvSpPr>
          <p:nvPr/>
        </p:nvSpPr>
        <p:spPr bwMode="auto">
          <a:xfrm>
            <a:off x="114300" y="1548111"/>
            <a:ext cx="8915400" cy="4862870"/>
          </a:xfrm>
          <a:prstGeom prst="rect">
            <a:avLst/>
          </a:prstGeom>
          <a:noFill/>
          <a:ln w="9525">
            <a:noFill/>
            <a:miter lim="800000"/>
            <a:headEnd/>
            <a:tailEnd/>
          </a:ln>
        </p:spPr>
        <p:txBody>
          <a:bodyPr wrap="square">
            <a:spAutoFit/>
          </a:bodyPr>
          <a:lstStyle/>
          <a:p>
            <a:pPr>
              <a:buClr>
                <a:srgbClr val="FFC000"/>
              </a:buClr>
            </a:pPr>
            <a:endParaRPr lang="en-US" sz="2400" dirty="0">
              <a:solidFill>
                <a:srgbClr val="FBEF59"/>
              </a:solidFill>
              <a:latin typeface="Book Antiqua" panose="02040602050305030304" pitchFamily="18" charset="0"/>
              <a:hlinkClick r:id="rId4">
                <a:extLst>
                  <a:ext uri="{A12FA001-AC4F-418D-AE19-62706E023703}">
                    <ahyp:hlinkClr xmlns:ahyp="http://schemas.microsoft.com/office/drawing/2018/hyperlinkcolor" val="tx"/>
                  </a:ext>
                </a:extLst>
              </a:hlinkClick>
            </a:endParaRPr>
          </a:p>
          <a:p>
            <a:pPr marL="285750" indent="-285750">
              <a:buClr>
                <a:schemeClr val="accent2">
                  <a:lumMod val="75000"/>
                </a:schemeClr>
              </a:buClr>
              <a:buFont typeface="Wingdings 2" panose="05020102010507070707" pitchFamily="18" charset="2"/>
              <a:buChar char=""/>
            </a:pPr>
            <a:r>
              <a:rPr lang="en-US" sz="1600"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GI Bill Info: Handouts and Forms - Education and Training (va.gov)</a:t>
            </a:r>
            <a:endParaRPr lang="en-US" sz="1600" dirty="0">
              <a:solidFill>
                <a:srgbClr val="0070C0"/>
              </a:solidFill>
              <a:latin typeface="Book Antiqua" panose="02040602050305030304" pitchFamily="18" charset="0"/>
            </a:endParaRPr>
          </a:p>
          <a:p>
            <a:pPr marL="285750" indent="-285750">
              <a:buClr>
                <a:schemeClr val="accent2">
                  <a:lumMod val="75000"/>
                </a:schemeClr>
              </a:buClr>
              <a:buFont typeface="Wingdings 2" panose="05020102010507070707" pitchFamily="18" charset="2"/>
              <a:buChar char=""/>
            </a:pPr>
            <a:r>
              <a:rPr lang="en-US" sz="1600" dirty="0">
                <a:solidFill>
                  <a:srgbClr val="0070C0"/>
                </a:solidFill>
                <a:latin typeface="Book Antiqua" panose="02040602050305030304" pitchFamily="18" charset="0"/>
                <a:hlinkClick r:id="rId5">
                  <a:extLst>
                    <a:ext uri="{A12FA001-AC4F-418D-AE19-62706E023703}">
                      <ahyp:hlinkClr xmlns:ahyp="http://schemas.microsoft.com/office/drawing/2018/hyperlinkcolor" val="tx"/>
                    </a:ext>
                  </a:extLst>
                </a:hlinkClick>
              </a:rPr>
              <a:t>Missouri National Guard &gt; Programs &gt; Education and Incentives (ngb.mil)</a:t>
            </a:r>
            <a:endParaRPr lang="en-US" sz="1600" dirty="0">
              <a:solidFill>
                <a:srgbClr val="0070C0"/>
              </a:solidFill>
              <a:latin typeface="Book Antiqua" panose="02040602050305030304" pitchFamily="18" charset="0"/>
            </a:endParaRPr>
          </a:p>
          <a:p>
            <a:pPr marL="285750" indent="-285750">
              <a:buClr>
                <a:schemeClr val="accent2">
                  <a:lumMod val="75000"/>
                </a:schemeClr>
              </a:buClr>
              <a:buFont typeface="Wingdings 2" panose="05020102010507070707" pitchFamily="18" charset="2"/>
              <a:buChar char=""/>
            </a:pPr>
            <a:r>
              <a:rPr lang="en-US" sz="1600" dirty="0">
                <a:solidFill>
                  <a:srgbClr val="0070C0"/>
                </a:solidFill>
                <a:latin typeface="Book Antiqua" panose="02040602050305030304" pitchFamily="18" charset="0"/>
                <a:hlinkClick r:id="rId6">
                  <a:extLst>
                    <a:ext uri="{A12FA001-AC4F-418D-AE19-62706E023703}">
                      <ahyp:hlinkClr xmlns:ahyp="http://schemas.microsoft.com/office/drawing/2018/hyperlinkcolor" val="tx"/>
                    </a:ext>
                  </a:extLst>
                </a:hlinkClick>
              </a:rPr>
              <a:t>Home | Federal Student Aid</a:t>
            </a:r>
            <a:endParaRPr lang="en-US" sz="1600" dirty="0">
              <a:solidFill>
                <a:srgbClr val="0070C0"/>
              </a:solidFill>
              <a:latin typeface="Book Antiqua" panose="02040602050305030304" pitchFamily="18" charset="0"/>
            </a:endParaRPr>
          </a:p>
          <a:p>
            <a:pPr>
              <a:buClr>
                <a:schemeClr val="accent2">
                  <a:lumMod val="75000"/>
                </a:schemeClr>
              </a:buClr>
            </a:pPr>
            <a:endParaRPr lang="en-US" sz="1900" b="1" dirty="0">
              <a:solidFill>
                <a:srgbClr val="FFFF66"/>
              </a:solidFill>
              <a:latin typeface="Book Antiqua" panose="02040602050305030304" pitchFamily="18" charset="0"/>
            </a:endParaRPr>
          </a:p>
          <a:p>
            <a:pPr algn="ctr">
              <a:buClr>
                <a:schemeClr val="accent2">
                  <a:lumMod val="75000"/>
                </a:schemeClr>
              </a:buClr>
            </a:pPr>
            <a:r>
              <a:rPr lang="en-US" sz="1900" b="1" u="sng" dirty="0">
                <a:solidFill>
                  <a:schemeClr val="bg1"/>
                </a:solidFill>
                <a:latin typeface="Book Antiqua" panose="02040602050305030304" pitchFamily="18" charset="0"/>
              </a:rPr>
              <a:t>For more information contact:</a:t>
            </a:r>
          </a:p>
          <a:p>
            <a:pPr>
              <a:buClr>
                <a:srgbClr val="FFC000"/>
              </a:buClr>
            </a:pPr>
            <a:r>
              <a:rPr lang="en-US" b="1" dirty="0">
                <a:latin typeface="Book Antiqua" panose="02040602050305030304" pitchFamily="18" charset="0"/>
              </a:rPr>
              <a:t>ARMY: </a:t>
            </a:r>
            <a:r>
              <a:rPr lang="en-US" sz="1600" b="1" dirty="0">
                <a:solidFill>
                  <a:srgbClr val="002060"/>
                </a:solidFill>
                <a:latin typeface="Book Antiqua" panose="02040602050305030304" pitchFamily="18" charset="0"/>
              </a:rPr>
              <a:t>SSG Malloy </a:t>
            </a:r>
            <a:r>
              <a:rPr lang="en-US" sz="1600" b="1" dirty="0">
                <a:solidFill>
                  <a:schemeClr val="bg1"/>
                </a:solidFill>
                <a:latin typeface="Book Antiqua" panose="02040602050305030304" pitchFamily="18" charset="0"/>
              </a:rPr>
              <a:t>Ext: 37690, </a:t>
            </a:r>
            <a:r>
              <a:rPr lang="en-US" sz="1600" b="1" dirty="0">
                <a:solidFill>
                  <a:srgbClr val="002060"/>
                </a:solidFill>
                <a:latin typeface="Book Antiqua" panose="02040602050305030304" pitchFamily="18" charset="0"/>
              </a:rPr>
              <a:t>SGT </a:t>
            </a:r>
            <a:r>
              <a:rPr lang="en-US" sz="1600" b="1" dirty="0" err="1">
                <a:solidFill>
                  <a:srgbClr val="002060"/>
                </a:solidFill>
                <a:latin typeface="Book Antiqua" panose="02040602050305030304" pitchFamily="18" charset="0"/>
              </a:rPr>
              <a:t>Kothe</a:t>
            </a:r>
            <a:r>
              <a:rPr lang="en-US" sz="1600" b="1" dirty="0">
                <a:solidFill>
                  <a:srgbClr val="002060"/>
                </a:solidFill>
                <a:latin typeface="Book Antiqua" panose="02040602050305030304" pitchFamily="18" charset="0"/>
              </a:rPr>
              <a:t> </a:t>
            </a:r>
            <a:r>
              <a:rPr lang="en-US" sz="1600" b="1" dirty="0">
                <a:solidFill>
                  <a:schemeClr val="bg1"/>
                </a:solidFill>
                <a:latin typeface="Book Antiqua" panose="02040602050305030304" pitchFamily="18" charset="0"/>
              </a:rPr>
              <a:t>Ext: 37170 or </a:t>
            </a:r>
            <a:r>
              <a:rPr lang="en-US" sz="1600" b="1" dirty="0">
                <a:solidFill>
                  <a:srgbClr val="002060"/>
                </a:solidFill>
                <a:latin typeface="Book Antiqua" panose="02040602050305030304" pitchFamily="18" charset="0"/>
              </a:rPr>
              <a:t>SFC Klempke </a:t>
            </a:r>
            <a:r>
              <a:rPr lang="en-US" sz="1600" b="1" dirty="0">
                <a:solidFill>
                  <a:schemeClr val="bg1"/>
                </a:solidFill>
                <a:latin typeface="Book Antiqua" panose="02040602050305030304" pitchFamily="18" charset="0"/>
              </a:rPr>
              <a:t>Ext: 37051</a:t>
            </a:r>
          </a:p>
          <a:p>
            <a:pPr marL="0" marR="0">
              <a:spcBef>
                <a:spcPts val="0"/>
              </a:spcBef>
              <a:spcAft>
                <a:spcPts val="0"/>
              </a:spcAft>
            </a:pPr>
            <a:r>
              <a:rPr lang="en-US" b="1" dirty="0">
                <a:latin typeface="Book Antiqua" panose="02040602050305030304" pitchFamily="18" charset="0"/>
              </a:rPr>
              <a:t>AIR: </a:t>
            </a:r>
            <a:r>
              <a:rPr lang="en-US" sz="1600"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157th Jefferson Barracks, St. Louis, MO -Recruiters </a:t>
            </a:r>
          </a:p>
          <a:p>
            <a:pPr marL="0" marR="0">
              <a:spcBef>
                <a:spcPts val="0"/>
              </a:spcBef>
              <a:spcAft>
                <a:spcPts val="0"/>
              </a:spcAft>
            </a:pPr>
            <a:r>
              <a:rPr lang="en-US" sz="16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a:t>
            </a:r>
            <a:r>
              <a:rPr lang="en-US" sz="1600" b="1" dirty="0">
                <a:solidFill>
                  <a:srgbClr val="002060"/>
                </a:solidFill>
                <a:effectLst/>
                <a:latin typeface="Book Antiqua" panose="02040602050305030304" pitchFamily="18" charset="0"/>
                <a:ea typeface="Calibri" panose="020F0502020204030204" pitchFamily="34" charset="0"/>
                <a:cs typeface="Times New Roman" panose="02020603050405020304" pitchFamily="18" charset="0"/>
              </a:rPr>
              <a:t>MSgt Joseph J. Swanson </a:t>
            </a:r>
            <a:r>
              <a:rPr lang="en-US" sz="1600" u="sng" dirty="0">
                <a:effectLst/>
                <a:latin typeface="Book Antiqua" panose="0204060205030503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joseph.swanson.2@us.af.mil</a:t>
            </a:r>
            <a:r>
              <a:rPr lang="en-US" sz="1600" dirty="0">
                <a:effectLst/>
                <a:latin typeface="Book Antiqua" panose="02040602050305030304" pitchFamily="18" charset="0"/>
                <a:ea typeface="Calibri" panose="020F0502020204030204" pitchFamily="34" charset="0"/>
                <a:cs typeface="Times New Roman" panose="02020603050405020304" pitchFamily="18" charset="0"/>
              </a:rPr>
              <a:t> </a:t>
            </a:r>
            <a:r>
              <a:rPr lang="en-US" sz="1600"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&amp;</a:t>
            </a:r>
            <a:r>
              <a:rPr lang="en-US" sz="1600" dirty="0">
                <a:effectLst/>
                <a:latin typeface="Book Antiqua" panose="0204060205030503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b="1" dirty="0">
                <a:solidFill>
                  <a:srgbClr val="002060"/>
                </a:solidFill>
                <a:latin typeface="Book Antiqua" panose="02040602050305030304" pitchFamily="18" charset="0"/>
                <a:ea typeface="Calibri" panose="020F0502020204030204" pitchFamily="34" charset="0"/>
                <a:cs typeface="Times New Roman" panose="02020603050405020304" pitchFamily="18" charset="0"/>
              </a:rPr>
              <a:t>	</a:t>
            </a:r>
            <a:r>
              <a:rPr lang="en-US" sz="1600" b="1" dirty="0">
                <a:solidFill>
                  <a:srgbClr val="002060"/>
                </a:solidFill>
                <a:effectLst/>
                <a:latin typeface="Book Antiqua" panose="02040602050305030304" pitchFamily="18" charset="0"/>
                <a:ea typeface="Calibri" panose="020F0502020204030204" pitchFamily="34" charset="0"/>
                <a:cs typeface="Times New Roman" panose="02020603050405020304" pitchFamily="18" charset="0"/>
              </a:rPr>
              <a:t>TSgt David Upchurch </a:t>
            </a:r>
            <a:r>
              <a:rPr lang="en-US" sz="1600" u="sng" dirty="0">
                <a:effectLst/>
                <a:latin typeface="Book Antiqua" panose="02040602050305030304"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david.upchurch.1@us.af.mil</a:t>
            </a:r>
            <a:endParaRPr lang="en-US" sz="1600" dirty="0">
              <a:effectLst/>
              <a:latin typeface="Book Antiqua" panose="0204060205030503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	DSN: 824-8006 Comm: (314) 527-8006 </a:t>
            </a:r>
            <a:endParaRPr lang="en-US" dirty="0">
              <a:effectLst/>
              <a:latin typeface="Book Antiqua" panose="0204060205030503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effectLst/>
                <a:latin typeface="Book Antiqua" panose="02040602050305030304" pitchFamily="18" charset="0"/>
                <a:ea typeface="Calibri" panose="020F0502020204030204" pitchFamily="34" charset="0"/>
                <a:cs typeface="Times New Roman" panose="02020603050405020304" pitchFamily="18" charset="0"/>
              </a:rPr>
              <a:t>131st BW, Whiteman AFB, MO:</a:t>
            </a:r>
            <a:r>
              <a:rPr lang="en-US"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b="1" dirty="0">
                <a:solidFill>
                  <a:srgbClr val="002060"/>
                </a:solidFill>
                <a:effectLst/>
                <a:latin typeface="Book Antiqua" panose="02040602050305030304" pitchFamily="18" charset="0"/>
                <a:ea typeface="Calibri" panose="020F0502020204030204" pitchFamily="34" charset="0"/>
                <a:cs typeface="Times New Roman" panose="02020603050405020304" pitchFamily="18" charset="0"/>
              </a:rPr>
              <a:t>MSgt Jarrett Rasmussen</a:t>
            </a:r>
            <a:r>
              <a:rPr lang="en-US" sz="16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a:t>
            </a:r>
            <a:r>
              <a:rPr lang="en-US" sz="1600"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a:t>
            </a:r>
            <a:r>
              <a:rPr lang="en-US" sz="1600"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Recruiter Supervisor</a:t>
            </a:r>
            <a:r>
              <a:rPr lang="en-US" sz="16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a:t>
            </a:r>
            <a:r>
              <a:rPr lang="en-US" sz="1600" u="sng" dirty="0">
                <a:effectLst/>
                <a:latin typeface="Book Antiqua" panose="02040602050305030304" pitchFamily="18"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jarrett.rasmussen@us.af.mil</a:t>
            </a:r>
            <a:r>
              <a:rPr lang="en-US" sz="1600" dirty="0">
                <a:effectLst/>
                <a:latin typeface="Book Antiqua" panose="02040602050305030304" pitchFamily="18" charset="0"/>
                <a:ea typeface="Calibri" panose="020F0502020204030204" pitchFamily="34" charset="0"/>
                <a:cs typeface="Times New Roman" panose="02020603050405020304" pitchFamily="18" charset="0"/>
              </a:rPr>
              <a:t> </a:t>
            </a:r>
            <a:r>
              <a:rPr lang="en-US" sz="1600"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&amp;</a:t>
            </a:r>
            <a:r>
              <a:rPr lang="en-US" sz="1600" dirty="0">
                <a:effectLst/>
                <a:latin typeface="Book Antiqua" panose="0204060205030503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b="1" dirty="0">
                <a:solidFill>
                  <a:srgbClr val="002060"/>
                </a:solidFill>
                <a:effectLst/>
                <a:latin typeface="Book Antiqua" panose="02040602050305030304" pitchFamily="18" charset="0"/>
                <a:ea typeface="Calibri" panose="020F0502020204030204" pitchFamily="34" charset="0"/>
                <a:cs typeface="Times New Roman" panose="02020603050405020304" pitchFamily="18" charset="0"/>
              </a:rPr>
              <a:t>TSgt Cody Cox</a:t>
            </a:r>
            <a:r>
              <a:rPr lang="en-US" sz="1600"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a:t>
            </a:r>
            <a:r>
              <a:rPr lang="en-US" sz="1600"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-Recruiter Manager </a:t>
            </a:r>
            <a:r>
              <a:rPr lang="en-US" sz="1600" u="sng" dirty="0">
                <a:effectLst/>
                <a:latin typeface="Book Antiqua" panose="02040602050305030304" pitchFamily="18"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cody.cox.14@us.af.mil</a:t>
            </a:r>
            <a:r>
              <a:rPr lang="en-US" sz="1600" dirty="0">
                <a:effectLst/>
                <a:latin typeface="Book Antiqua" panose="02040602050305030304" pitchFamily="18" charset="0"/>
                <a:ea typeface="Calibri" panose="020F0502020204030204" pitchFamily="34" charset="0"/>
                <a:cs typeface="Times New Roman" panose="02020603050405020304" pitchFamily="18" charset="0"/>
              </a:rPr>
              <a:t> </a:t>
            </a:r>
            <a:endParaRPr lang="en-US" sz="1600"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DSN: 975-7420 or 975-5449 </a:t>
            </a:r>
            <a:r>
              <a:rPr lang="en-US" sz="1600"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or </a:t>
            </a:r>
            <a:r>
              <a:rPr lang="en-US" sz="1600"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Comm: (660) 687-7420</a:t>
            </a:r>
            <a:endParaRPr lang="en-US" dirty="0">
              <a:effectLst/>
              <a:latin typeface="Book Antiqua" panose="0204060205030503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effectLst/>
                <a:latin typeface="Book Antiqua" panose="02040602050305030304" pitchFamily="18" charset="0"/>
                <a:ea typeface="Calibri" panose="020F0502020204030204" pitchFamily="34" charset="0"/>
                <a:cs typeface="Times New Roman" panose="02020603050405020304" pitchFamily="18" charset="0"/>
              </a:rPr>
              <a:t>139th AW,  St. Joseph, MO:</a:t>
            </a:r>
          </a:p>
          <a:p>
            <a:pPr marL="0" marR="0">
              <a:spcBef>
                <a:spcPts val="0"/>
              </a:spcBef>
              <a:spcAft>
                <a:spcPts val="0"/>
              </a:spcAft>
            </a:pPr>
            <a:r>
              <a:rPr lang="en-US" sz="1600" b="1" dirty="0">
                <a:solidFill>
                  <a:srgbClr val="002060"/>
                </a:solidFill>
                <a:effectLst/>
                <a:latin typeface="Book Antiqua" panose="02040602050305030304" pitchFamily="18" charset="0"/>
                <a:ea typeface="Calibri" panose="020F0502020204030204" pitchFamily="34" charset="0"/>
                <a:cs typeface="Times New Roman" panose="02020603050405020304" pitchFamily="18" charset="0"/>
              </a:rPr>
              <a:t>MSgt Jason Jones</a:t>
            </a:r>
            <a:r>
              <a:rPr lang="en-US" sz="1600" b="1" dirty="0">
                <a:solidFill>
                  <a:srgbClr val="002060"/>
                </a:solidFill>
                <a:latin typeface="Book Antiqua" panose="02040602050305030304" pitchFamily="18" charset="0"/>
                <a:ea typeface="Calibri" panose="020F0502020204030204" pitchFamily="34" charset="0"/>
                <a:cs typeface="Times New Roman" panose="02020603050405020304" pitchFamily="18" charset="0"/>
              </a:rPr>
              <a:t> </a:t>
            </a:r>
            <a:r>
              <a:rPr lang="en-US" sz="1600"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-Retention </a:t>
            </a:r>
            <a:r>
              <a:rPr lang="en-US" sz="1600" dirty="0">
                <a:solidFill>
                  <a:schemeClr val="bg1"/>
                </a:solidFill>
                <a:latin typeface="Book Antiqua" panose="02040602050305030304" pitchFamily="18" charset="0"/>
                <a:cs typeface="Times New Roman" panose="02020603050405020304" pitchFamily="18" charset="0"/>
              </a:rPr>
              <a:t>Office</a:t>
            </a:r>
            <a:r>
              <a:rPr lang="en-US" sz="1600"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 Manager</a:t>
            </a:r>
            <a:r>
              <a:rPr lang="en-US" sz="16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a:t>
            </a:r>
            <a:r>
              <a:rPr lang="en-US" sz="1600" u="sng" dirty="0">
                <a:effectLst/>
                <a:latin typeface="Book Antiqua" panose="02040602050305030304" pitchFamily="18"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jason.jones.24@us.af.mil</a:t>
            </a:r>
            <a:endParaRPr lang="en-US" sz="1600" u="sng" dirty="0">
              <a:latin typeface="Book Antiqua" panose="0204060205030503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DSN: 356-3339</a:t>
            </a:r>
            <a:r>
              <a:rPr lang="en-US" sz="1600"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 or </a:t>
            </a:r>
            <a:r>
              <a:rPr lang="en-US" sz="1600"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Comm: (816) 236-3339</a:t>
            </a:r>
          </a:p>
        </p:txBody>
      </p:sp>
      <p:sp>
        <p:nvSpPr>
          <p:cNvPr id="2" name="TextBox 1">
            <a:extLst>
              <a:ext uri="{FF2B5EF4-FFF2-40B4-BE49-F238E27FC236}">
                <a16:creationId xmlns:a16="http://schemas.microsoft.com/office/drawing/2014/main" id="{9C5EBE8F-B0DC-C17D-8DAC-DC78AC611CBD}"/>
              </a:ext>
            </a:extLst>
          </p:cNvPr>
          <p:cNvSpPr txBox="1"/>
          <p:nvPr/>
        </p:nvSpPr>
        <p:spPr>
          <a:xfrm>
            <a:off x="3124200" y="1548111"/>
            <a:ext cx="2895600" cy="400110"/>
          </a:xfrm>
          <a:prstGeom prst="rect">
            <a:avLst/>
          </a:prstGeom>
          <a:noFill/>
        </p:spPr>
        <p:txBody>
          <a:bodyPr wrap="square" rtlCol="0">
            <a:spAutoFit/>
          </a:bodyPr>
          <a:lstStyle/>
          <a:p>
            <a:pPr algn="ctr"/>
            <a:r>
              <a:rPr lang="en-US" sz="2000" b="1" dirty="0">
                <a:solidFill>
                  <a:schemeClr val="bg1"/>
                </a:solidFill>
                <a:latin typeface="Book Antiqua" panose="02040602050305030304" pitchFamily="18" charset="0"/>
              </a:rPr>
              <a:t>Helpful Links:</a:t>
            </a:r>
          </a:p>
        </p:txBody>
      </p:sp>
      <p:pic>
        <p:nvPicPr>
          <p:cNvPr id="5" name="Audio 4">
            <a:hlinkClick r:id="" action="ppaction://media"/>
            <a:extLst>
              <a:ext uri="{FF2B5EF4-FFF2-40B4-BE49-F238E27FC236}">
                <a16:creationId xmlns:a16="http://schemas.microsoft.com/office/drawing/2014/main" id="{931A2382-6CA0-B4B8-9671-36F1A87A986A}"/>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6281928" y="4876801"/>
            <a:ext cx="2057400" cy="2057400"/>
          </a:xfrm>
          <a:prstGeom prst="ellipse">
            <a:avLst/>
          </a:prstGeom>
        </p:spPr>
      </p:pic>
    </p:spTree>
    <p:extLst>
      <p:ext uri="{BB962C8B-B14F-4D97-AF65-F5344CB8AC3E}">
        <p14:creationId xmlns:p14="http://schemas.microsoft.com/office/powerpoint/2010/main" val="3617026098"/>
      </p:ext>
    </p:extLst>
  </p:cSld>
  <p:clrMapOvr>
    <a:masterClrMapping/>
  </p:clrMapOvr>
  <mc:AlternateContent xmlns:mc="http://schemas.openxmlformats.org/markup-compatibility/2006" xmlns:p14="http://schemas.microsoft.com/office/powerpoint/2010/main">
    <mc:Choice Requires="p14">
      <p:transition spd="slow" p14:dur="2000" advTm="11082"/>
    </mc:Choice>
    <mc:Fallback xmlns="">
      <p:transition spd="slow" advTm="11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37E63-998B-C66A-907A-756E3FBD1322}"/>
              </a:ext>
            </a:extLst>
          </p:cNvPr>
          <p:cNvSpPr>
            <a:spLocks noGrp="1"/>
          </p:cNvSpPr>
          <p:nvPr>
            <p:ph type="title"/>
          </p:nvPr>
        </p:nvSpPr>
        <p:spPr>
          <a:xfrm>
            <a:off x="137161" y="156043"/>
            <a:ext cx="7579232" cy="873979"/>
          </a:xfrm>
        </p:spPr>
        <p:txBody>
          <a:bodyPr>
            <a:normAutofit fontScale="90000"/>
          </a:bodyPr>
          <a:lstStyle/>
          <a:p>
            <a:pPr algn="ctr"/>
            <a:r>
              <a:rPr lang="en-US" sz="4400" b="1" dirty="0">
                <a:latin typeface="Book Antiqua" panose="02040602050305030304" pitchFamily="18" charset="0"/>
              </a:rPr>
              <a:t>           New Hire Packet Checklist</a:t>
            </a:r>
          </a:p>
        </p:txBody>
      </p:sp>
      <p:pic>
        <p:nvPicPr>
          <p:cNvPr id="58" name="Audio 57">
            <a:hlinkClick r:id="" action="ppaction://media"/>
            <a:extLst>
              <a:ext uri="{FF2B5EF4-FFF2-40B4-BE49-F238E27FC236}">
                <a16:creationId xmlns:a16="http://schemas.microsoft.com/office/drawing/2014/main" id="{8C32BC96-2173-BD29-C77B-5872C8F860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pic>
        <p:nvPicPr>
          <p:cNvPr id="5" name="Picture 4">
            <a:extLst>
              <a:ext uri="{FF2B5EF4-FFF2-40B4-BE49-F238E27FC236}">
                <a16:creationId xmlns:a16="http://schemas.microsoft.com/office/drawing/2014/main" id="{5287A4B1-F9E4-354A-3B95-54FFCF2FEBF1}"/>
              </a:ext>
            </a:extLst>
          </p:cNvPr>
          <p:cNvPicPr>
            <a:picLocks noChangeAspect="1"/>
          </p:cNvPicPr>
          <p:nvPr/>
        </p:nvPicPr>
        <p:blipFill>
          <a:blip r:embed="rId5"/>
          <a:stretch>
            <a:fillRect/>
          </a:stretch>
        </p:blipFill>
        <p:spPr>
          <a:xfrm>
            <a:off x="1866900" y="1030022"/>
            <a:ext cx="5172024" cy="5745682"/>
          </a:xfrm>
          <a:prstGeom prst="rect">
            <a:avLst/>
          </a:prstGeom>
        </p:spPr>
      </p:pic>
    </p:spTree>
    <p:extLst>
      <p:ext uri="{BB962C8B-B14F-4D97-AF65-F5344CB8AC3E}">
        <p14:creationId xmlns:p14="http://schemas.microsoft.com/office/powerpoint/2010/main" val="3752417104"/>
      </p:ext>
    </p:extLst>
  </p:cSld>
  <p:clrMapOvr>
    <a:masterClrMapping/>
  </p:clrMapOvr>
  <mc:AlternateContent xmlns:mc="http://schemas.openxmlformats.org/markup-compatibility/2006" xmlns:p14="http://schemas.microsoft.com/office/powerpoint/2010/main">
    <mc:Choice Requires="p14">
      <p:transition spd="slow" p14:dur="2000" advTm="57474"/>
    </mc:Choice>
    <mc:Fallback xmlns="">
      <p:transition spd="slow" advTm="57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5"/>
          <p:cNvSpPr>
            <a:spLocks noGrp="1"/>
          </p:cNvSpPr>
          <p:nvPr>
            <p:ph type="title"/>
          </p:nvPr>
        </p:nvSpPr>
        <p:spPr>
          <a:xfrm>
            <a:off x="457200" y="274638"/>
            <a:ext cx="8229600" cy="944562"/>
          </a:xfrm>
        </p:spPr>
        <p:txBody>
          <a:bodyPr>
            <a:normAutofit/>
          </a:bodyPr>
          <a:lstStyle/>
          <a:p>
            <a:pPr algn="ctr"/>
            <a:r>
              <a:rPr lang="en-US" sz="4400" b="1">
                <a:latin typeface="Book Antiqua" panose="02040602050305030304" pitchFamily="18" charset="0"/>
              </a:rPr>
              <a:t>Appointment Affidavits</a:t>
            </a:r>
          </a:p>
        </p:txBody>
      </p:sp>
      <p:pic>
        <p:nvPicPr>
          <p:cNvPr id="11269" name="Picture 6"/>
          <p:cNvPicPr>
            <a:picLocks noChangeAspect="1" noChangeArrowheads="1"/>
          </p:cNvPicPr>
          <p:nvPr/>
        </p:nvPicPr>
        <p:blipFill>
          <a:blip r:embed="rId4" cstate="print"/>
          <a:srcRect l="66251" t="25781" r="15625" b="15625"/>
          <a:stretch>
            <a:fillRect/>
          </a:stretch>
        </p:blipFill>
        <p:spPr bwMode="auto">
          <a:xfrm>
            <a:off x="2514600" y="1295400"/>
            <a:ext cx="4114800" cy="5321073"/>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4" name="TextBox 3"/>
          <p:cNvSpPr txBox="1"/>
          <p:nvPr/>
        </p:nvSpPr>
        <p:spPr>
          <a:xfrm>
            <a:off x="64008" y="1828800"/>
            <a:ext cx="2386584" cy="92333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dirty="0">
                <a:latin typeface="Book Antiqua" panose="02040602050305030304" pitchFamily="18" charset="0"/>
              </a:rPr>
              <a:t>Department or Agency:  </a:t>
            </a:r>
            <a:r>
              <a:rPr lang="en-US" dirty="0">
                <a:latin typeface="Book Antiqua" panose="02040602050305030304" pitchFamily="18" charset="0"/>
              </a:rPr>
              <a:t>Missouri National Guard</a:t>
            </a:r>
          </a:p>
        </p:txBody>
      </p:sp>
      <p:cxnSp>
        <p:nvCxnSpPr>
          <p:cNvPr id="6" name="Straight Arrow Connector 5"/>
          <p:cNvCxnSpPr>
            <a:cxnSpLocks/>
            <a:stCxn id="4" idx="3"/>
          </p:cNvCxnSpPr>
          <p:nvPr/>
        </p:nvCxnSpPr>
        <p:spPr>
          <a:xfrm>
            <a:off x="2450592" y="2290465"/>
            <a:ext cx="612648" cy="224135"/>
          </a:xfrm>
          <a:prstGeom prst="straightConnector1">
            <a:avLst/>
          </a:prstGeom>
          <a:ln w="28575">
            <a:tailEnd type="arrow"/>
          </a:ln>
        </p:spPr>
        <p:style>
          <a:lnRef idx="1">
            <a:schemeClr val="accent3"/>
          </a:lnRef>
          <a:fillRef idx="0">
            <a:schemeClr val="accent3"/>
          </a:fillRef>
          <a:effectRef idx="0">
            <a:schemeClr val="accent3"/>
          </a:effectRef>
          <a:fontRef idx="minor">
            <a:schemeClr val="tx1"/>
          </a:fontRef>
        </p:style>
      </p:cxnSp>
      <p:cxnSp>
        <p:nvCxnSpPr>
          <p:cNvPr id="8" name="Straight Arrow Connector 7"/>
          <p:cNvCxnSpPr>
            <a:cxnSpLocks/>
          </p:cNvCxnSpPr>
          <p:nvPr/>
        </p:nvCxnSpPr>
        <p:spPr>
          <a:xfrm flipH="1">
            <a:off x="4837176" y="2214265"/>
            <a:ext cx="1856232" cy="300335"/>
          </a:xfrm>
          <a:prstGeom prst="straightConnector1">
            <a:avLst/>
          </a:prstGeom>
          <a:ln w="28575">
            <a:tailEnd type="arrow"/>
          </a:ln>
        </p:spPr>
        <p:style>
          <a:lnRef idx="1">
            <a:schemeClr val="accent3"/>
          </a:lnRef>
          <a:fillRef idx="0">
            <a:schemeClr val="accent3"/>
          </a:fillRef>
          <a:effectRef idx="0">
            <a:schemeClr val="accent3"/>
          </a:effectRef>
          <a:fontRef idx="minor">
            <a:schemeClr val="tx1"/>
          </a:fontRef>
        </p:style>
      </p:cxnSp>
      <p:pic>
        <p:nvPicPr>
          <p:cNvPr id="18" name="Audio 17">
            <a:hlinkClick r:id="" action="ppaction://media"/>
            <a:extLst>
              <a:ext uri="{FF2B5EF4-FFF2-40B4-BE49-F238E27FC236}">
                <a16:creationId xmlns:a16="http://schemas.microsoft.com/office/drawing/2014/main" id="{22AB8B43-E5F8-DC22-DD28-9867037C4EF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
        <p:nvSpPr>
          <p:cNvPr id="2" name="TextBox 1">
            <a:extLst>
              <a:ext uri="{FF2B5EF4-FFF2-40B4-BE49-F238E27FC236}">
                <a16:creationId xmlns:a16="http://schemas.microsoft.com/office/drawing/2014/main" id="{2547E5BC-F79C-ECA4-47FD-9C1DEE8FF992}"/>
              </a:ext>
            </a:extLst>
          </p:cNvPr>
          <p:cNvSpPr txBox="1"/>
          <p:nvPr/>
        </p:nvSpPr>
        <p:spPr>
          <a:xfrm>
            <a:off x="6693408" y="2139696"/>
            <a:ext cx="2386584" cy="92333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dirty="0">
                <a:latin typeface="Book Antiqua" panose="02040602050305030304" pitchFamily="18" charset="0"/>
              </a:rPr>
              <a:t>Bureau or Division: </a:t>
            </a:r>
          </a:p>
          <a:p>
            <a:r>
              <a:rPr lang="en-US" dirty="0">
                <a:latin typeface="Book Antiqua" panose="02040602050305030304" pitchFamily="18" charset="0"/>
              </a:rPr>
              <a:t>Army or Air</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7483"/>
    </mc:Choice>
    <mc:Fallback xmlns="">
      <p:transition spd="slow" advTm="37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1F05-F3BC-A3D4-431A-5E84F1F1C6B6}"/>
              </a:ext>
            </a:extLst>
          </p:cNvPr>
          <p:cNvSpPr>
            <a:spLocks noGrp="1"/>
          </p:cNvSpPr>
          <p:nvPr>
            <p:ph type="title"/>
          </p:nvPr>
        </p:nvSpPr>
        <p:spPr>
          <a:xfrm>
            <a:off x="457200" y="152400"/>
            <a:ext cx="8229600" cy="914400"/>
          </a:xfrm>
        </p:spPr>
        <p:txBody>
          <a:bodyPr>
            <a:normAutofit/>
          </a:bodyPr>
          <a:lstStyle/>
          <a:p>
            <a:pPr algn="ctr"/>
            <a:r>
              <a:rPr lang="en-US" sz="4400" b="1">
                <a:latin typeface="Book Antiqua" panose="02040602050305030304" pitchFamily="18" charset="0"/>
              </a:rPr>
              <a:t>CSR USE FORM</a:t>
            </a:r>
          </a:p>
        </p:txBody>
      </p:sp>
      <p:pic>
        <p:nvPicPr>
          <p:cNvPr id="13" name="Audio 12">
            <a:hlinkClick r:id="" action="ppaction://media"/>
            <a:extLst>
              <a:ext uri="{FF2B5EF4-FFF2-40B4-BE49-F238E27FC236}">
                <a16:creationId xmlns:a16="http://schemas.microsoft.com/office/drawing/2014/main" id="{F3AC6321-C662-F5D2-5CF5-3DC9417A8AE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pic>
        <p:nvPicPr>
          <p:cNvPr id="7" name="Picture 6">
            <a:extLst>
              <a:ext uri="{FF2B5EF4-FFF2-40B4-BE49-F238E27FC236}">
                <a16:creationId xmlns:a16="http://schemas.microsoft.com/office/drawing/2014/main" id="{BFC70090-654A-D6F9-EC1B-AF49EBFC6E16}"/>
              </a:ext>
            </a:extLst>
          </p:cNvPr>
          <p:cNvPicPr>
            <a:picLocks noChangeAspect="1"/>
          </p:cNvPicPr>
          <p:nvPr/>
        </p:nvPicPr>
        <p:blipFill>
          <a:blip r:embed="rId6"/>
          <a:stretch>
            <a:fillRect/>
          </a:stretch>
        </p:blipFill>
        <p:spPr>
          <a:xfrm>
            <a:off x="2414872" y="1066800"/>
            <a:ext cx="4314255" cy="5414247"/>
          </a:xfrm>
          <a:prstGeom prst="rect">
            <a:avLst/>
          </a:prstGeom>
        </p:spPr>
      </p:pic>
    </p:spTree>
    <p:extLst>
      <p:ext uri="{BB962C8B-B14F-4D97-AF65-F5344CB8AC3E}">
        <p14:creationId xmlns:p14="http://schemas.microsoft.com/office/powerpoint/2010/main" val="1784226721"/>
      </p:ext>
    </p:extLst>
  </p:cSld>
  <p:clrMapOvr>
    <a:masterClrMapping/>
  </p:clrMapOvr>
  <mc:AlternateContent xmlns:mc="http://schemas.openxmlformats.org/markup-compatibility/2006" xmlns:p14="http://schemas.microsoft.com/office/powerpoint/2010/main">
    <mc:Choice Requires="p14">
      <p:transition spd="slow" p14:dur="2000" advTm="38474"/>
    </mc:Choice>
    <mc:Fallback xmlns="">
      <p:transition spd="slow" advTm="3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5"/>
          <p:cNvSpPr>
            <a:spLocks noGrp="1"/>
          </p:cNvSpPr>
          <p:nvPr>
            <p:ph type="title"/>
          </p:nvPr>
        </p:nvSpPr>
        <p:spPr>
          <a:xfrm>
            <a:off x="1371600" y="130734"/>
            <a:ext cx="6248400" cy="914400"/>
          </a:xfrm>
        </p:spPr>
        <p:txBody>
          <a:bodyPr>
            <a:normAutofit/>
          </a:bodyPr>
          <a:lstStyle/>
          <a:p>
            <a:pPr algn="ctr" eaLnBrk="1" hangingPunct="1"/>
            <a:r>
              <a:rPr lang="en-US" sz="4400" b="1">
                <a:latin typeface="Book Antiqua" panose="02040602050305030304" pitchFamily="18" charset="0"/>
              </a:rPr>
              <a:t>Direct Deposit</a:t>
            </a:r>
          </a:p>
        </p:txBody>
      </p:sp>
      <p:pic>
        <p:nvPicPr>
          <p:cNvPr id="6149" name="Picture 6"/>
          <p:cNvPicPr>
            <a:picLocks noChangeAspect="1" noChangeArrowheads="1"/>
          </p:cNvPicPr>
          <p:nvPr/>
        </p:nvPicPr>
        <p:blipFill>
          <a:blip r:embed="rId5" cstate="print"/>
          <a:srcRect l="61676" t="11977" r="10779"/>
          <a:stretch>
            <a:fillRect/>
          </a:stretch>
        </p:blipFill>
        <p:spPr bwMode="auto">
          <a:xfrm>
            <a:off x="2362201" y="1316596"/>
            <a:ext cx="4335463" cy="5465204"/>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8" name="Line Callout 1 7"/>
          <p:cNvSpPr/>
          <p:nvPr/>
        </p:nvSpPr>
        <p:spPr>
          <a:xfrm>
            <a:off x="652165" y="4140638"/>
            <a:ext cx="1086579" cy="314071"/>
          </a:xfrm>
          <a:prstGeom prst="borderCallout1">
            <a:avLst>
              <a:gd name="adj1" fmla="val 51197"/>
              <a:gd name="adj2" fmla="val 98509"/>
              <a:gd name="adj3" fmla="val 39340"/>
              <a:gd name="adj4" fmla="val 186142"/>
            </a:avLst>
          </a:prstGeom>
          <a:ln>
            <a:tailEnd type="arrow"/>
          </a:ln>
        </p:spPr>
        <p:style>
          <a:lnRef idx="3">
            <a:schemeClr val="lt1"/>
          </a:lnRef>
          <a:fillRef idx="1">
            <a:schemeClr val="accent3"/>
          </a:fillRef>
          <a:effectRef idx="1">
            <a:schemeClr val="accent3"/>
          </a:effectRef>
          <a:fontRef idx="minor">
            <a:schemeClr val="lt1"/>
          </a:fontRef>
        </p:style>
        <p:txBody>
          <a:bodyPr anchor="ctr"/>
          <a:lstStyle/>
          <a:p>
            <a:pPr algn="ctr">
              <a:defRPr/>
            </a:pPr>
            <a:r>
              <a:rPr lang="en-US" dirty="0">
                <a:latin typeface="Book Antiqua" panose="02040602050305030304" pitchFamily="18" charset="0"/>
              </a:rPr>
              <a:t>SIGN</a:t>
            </a:r>
          </a:p>
        </p:txBody>
      </p:sp>
      <p:sp>
        <p:nvSpPr>
          <p:cNvPr id="7" name="Line Callout 1 (Border and Accent Bar) 6"/>
          <p:cNvSpPr/>
          <p:nvPr/>
        </p:nvSpPr>
        <p:spPr>
          <a:xfrm>
            <a:off x="372269" y="4940495"/>
            <a:ext cx="1933576" cy="1002982"/>
          </a:xfrm>
          <a:prstGeom prst="accentBorderCallout1">
            <a:avLst>
              <a:gd name="adj1" fmla="val 23342"/>
              <a:gd name="adj2" fmla="val 96338"/>
              <a:gd name="adj3" fmla="val 24225"/>
              <a:gd name="adj4" fmla="val 148432"/>
            </a:avLst>
          </a:prstGeom>
          <a:ln>
            <a:tailEnd type="arrow"/>
          </a:ln>
        </p:spPr>
        <p:style>
          <a:lnRef idx="3">
            <a:schemeClr val="lt1"/>
          </a:lnRef>
          <a:fillRef idx="1">
            <a:schemeClr val="accent3"/>
          </a:fillRef>
          <a:effectRef idx="1">
            <a:schemeClr val="accent3"/>
          </a:effectRef>
          <a:fontRef idx="minor">
            <a:schemeClr val="lt1"/>
          </a:fontRef>
        </p:style>
        <p:txBody>
          <a:bodyPr anchor="ctr"/>
          <a:lstStyle/>
          <a:p>
            <a:pPr>
              <a:defRPr/>
            </a:pPr>
            <a:r>
              <a:rPr lang="en-US" b="1" u="sng" dirty="0">
                <a:latin typeface="Book Antiqua" panose="02040602050305030304" pitchFamily="18" charset="0"/>
              </a:rPr>
              <a:t>Section 3</a:t>
            </a:r>
          </a:p>
          <a:p>
            <a:pPr>
              <a:defRPr/>
            </a:pPr>
            <a:r>
              <a:rPr lang="en-US" dirty="0">
                <a:latin typeface="Book Antiqua" panose="02040602050305030304" pitchFamily="18" charset="0"/>
              </a:rPr>
              <a:t>Bank Name &amp;</a:t>
            </a:r>
          </a:p>
          <a:p>
            <a:pPr>
              <a:defRPr/>
            </a:pPr>
            <a:r>
              <a:rPr lang="en-US" dirty="0">
                <a:latin typeface="Book Antiqua" panose="02040602050305030304" pitchFamily="18" charset="0"/>
              </a:rPr>
              <a:t>Routing Number</a:t>
            </a:r>
          </a:p>
        </p:txBody>
      </p:sp>
      <p:sp>
        <p:nvSpPr>
          <p:cNvPr id="9" name="Line Callout 1 (Border and Accent Bar) 8"/>
          <p:cNvSpPr/>
          <p:nvPr/>
        </p:nvSpPr>
        <p:spPr>
          <a:xfrm>
            <a:off x="6858000" y="1676400"/>
            <a:ext cx="2170112" cy="2575560"/>
          </a:xfrm>
          <a:prstGeom prst="accentBorderCallout1">
            <a:avLst>
              <a:gd name="adj1" fmla="val 23588"/>
              <a:gd name="adj2" fmla="val -2090"/>
              <a:gd name="adj3" fmla="val 23935"/>
              <a:gd name="adj4" fmla="val -69037"/>
            </a:avLst>
          </a:prstGeom>
          <a:ln>
            <a:tailEnd type="arrow"/>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p>
          <a:p>
            <a:pPr algn="ctr">
              <a:defRPr/>
            </a:pPr>
            <a:endParaRPr lang="en-US" dirty="0">
              <a:latin typeface="Book Antiqua" panose="02040602050305030304" pitchFamily="18" charset="0"/>
            </a:endParaRPr>
          </a:p>
          <a:p>
            <a:pPr>
              <a:defRPr/>
            </a:pPr>
            <a:r>
              <a:rPr lang="en-US" b="1" u="sng" dirty="0">
                <a:latin typeface="Book Antiqua" panose="02040602050305030304" pitchFamily="18" charset="0"/>
              </a:rPr>
              <a:t>Section 1</a:t>
            </a:r>
          </a:p>
          <a:p>
            <a:pPr>
              <a:defRPr/>
            </a:pPr>
            <a:r>
              <a:rPr lang="en-US" dirty="0">
                <a:latin typeface="Book Antiqua" panose="02040602050305030304" pitchFamily="18" charset="0"/>
              </a:rPr>
              <a:t>A–Name, Address, Telephone Number</a:t>
            </a:r>
          </a:p>
          <a:p>
            <a:pPr>
              <a:defRPr/>
            </a:pPr>
            <a:r>
              <a:rPr lang="en-US" dirty="0">
                <a:latin typeface="Book Antiqua" panose="02040602050305030304" pitchFamily="18" charset="0"/>
              </a:rPr>
              <a:t>C-SSN</a:t>
            </a:r>
          </a:p>
          <a:p>
            <a:pPr>
              <a:defRPr/>
            </a:pPr>
            <a:r>
              <a:rPr lang="en-US" dirty="0">
                <a:latin typeface="Book Antiqua" panose="02040602050305030304" pitchFamily="18" charset="0"/>
              </a:rPr>
              <a:t>D-Type of Account</a:t>
            </a:r>
          </a:p>
          <a:p>
            <a:pPr>
              <a:defRPr/>
            </a:pPr>
            <a:r>
              <a:rPr lang="en-US" dirty="0">
                <a:latin typeface="Book Antiqua" panose="02040602050305030304" pitchFamily="18" charset="0"/>
              </a:rPr>
              <a:t>F-Check Block:</a:t>
            </a:r>
          </a:p>
          <a:p>
            <a:pPr>
              <a:defRPr/>
            </a:pPr>
            <a:r>
              <a:rPr lang="en-US" i="1" dirty="0">
                <a:solidFill>
                  <a:schemeClr val="bg1"/>
                </a:solidFill>
                <a:latin typeface="Book Antiqua" panose="02040602050305030304" pitchFamily="18" charset="0"/>
              </a:rPr>
              <a:t>Fed. Salary/Mil Civilian Pay</a:t>
            </a:r>
          </a:p>
          <a:p>
            <a:pPr>
              <a:defRPr/>
            </a:pPr>
            <a:endParaRPr lang="en-US" dirty="0"/>
          </a:p>
          <a:p>
            <a:pPr algn="ctr">
              <a:defRPr/>
            </a:pPr>
            <a:endParaRPr lang="en-US" dirty="0"/>
          </a:p>
        </p:txBody>
      </p:sp>
      <p:pic>
        <p:nvPicPr>
          <p:cNvPr id="18" name="Audio 17">
            <a:hlinkClick r:id="" action="ppaction://media"/>
            <a:extLst>
              <a:ext uri="{FF2B5EF4-FFF2-40B4-BE49-F238E27FC236}">
                <a16:creationId xmlns:a16="http://schemas.microsoft.com/office/drawing/2014/main" id="{D3B0C670-EEC7-80C3-0584-FB51D73E474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6970712" y="4940495"/>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3097"/>
    </mc:Choice>
    <mc:Fallback xmlns="">
      <p:transition spd="slow" advTm="53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7"/>
          <p:cNvSpPr>
            <a:spLocks noGrp="1"/>
          </p:cNvSpPr>
          <p:nvPr>
            <p:ph idx="1"/>
          </p:nvPr>
        </p:nvSpPr>
        <p:spPr>
          <a:xfrm>
            <a:off x="457200" y="1892808"/>
            <a:ext cx="8229600" cy="4203192"/>
          </a:xfrm>
        </p:spPr>
        <p:txBody>
          <a:bodyPr/>
          <a:lstStyle/>
          <a:p>
            <a:pPr marL="0" indent="0">
              <a:buNone/>
            </a:pPr>
            <a:r>
              <a:rPr lang="en-US" b="1" dirty="0">
                <a:solidFill>
                  <a:schemeClr val="bg1"/>
                </a:solidFill>
              </a:rPr>
              <a:t>Complete Both Forms:</a:t>
            </a:r>
          </a:p>
          <a:p>
            <a:pPr>
              <a:buClr>
                <a:schemeClr val="accent2">
                  <a:lumMod val="75000"/>
                </a:schemeClr>
              </a:buClr>
              <a:buSzPct val="100000"/>
              <a:buFont typeface="Book Antiqua" panose="02040602050305030304" pitchFamily="18" charset="0"/>
              <a:buChar char="•"/>
            </a:pPr>
            <a:r>
              <a:rPr lang="en-US" sz="2400" dirty="0">
                <a:latin typeface="Book Antiqua" panose="02040602050305030304" pitchFamily="18" charset="0"/>
              </a:rPr>
              <a:t>Federal W-4</a:t>
            </a:r>
          </a:p>
          <a:p>
            <a:pPr>
              <a:buClr>
                <a:schemeClr val="accent2">
                  <a:lumMod val="75000"/>
                </a:schemeClr>
              </a:buClr>
              <a:buSzPct val="100000"/>
              <a:buFont typeface="Book Antiqua" panose="02040602050305030304" pitchFamily="18" charset="0"/>
              <a:buChar char="•"/>
            </a:pPr>
            <a:r>
              <a:rPr lang="en-US" sz="2400" dirty="0">
                <a:latin typeface="Book Antiqua" panose="02040602050305030304" pitchFamily="18" charset="0"/>
              </a:rPr>
              <a:t>State MO W-4</a:t>
            </a:r>
          </a:p>
          <a:p>
            <a:pPr>
              <a:buClr>
                <a:schemeClr val="accent2">
                  <a:lumMod val="75000"/>
                </a:schemeClr>
              </a:buClr>
              <a:buSzPct val="100000"/>
              <a:buFont typeface="Book Antiqua" panose="02040602050305030304" pitchFamily="18" charset="0"/>
              <a:buChar char="•"/>
            </a:pPr>
            <a:endParaRPr lang="en-US" sz="2400" dirty="0">
              <a:latin typeface="Book Antiqua" panose="02040602050305030304" pitchFamily="18" charset="0"/>
            </a:endParaRPr>
          </a:p>
          <a:p>
            <a:pPr marL="0" indent="0">
              <a:buClr>
                <a:schemeClr val="accent2">
                  <a:lumMod val="75000"/>
                </a:schemeClr>
              </a:buClr>
              <a:buSzPct val="100000"/>
              <a:buNone/>
            </a:pPr>
            <a:endParaRPr lang="en-US" sz="2400" dirty="0">
              <a:latin typeface="Book Antiqua" panose="02040602050305030304" pitchFamily="18" charset="0"/>
            </a:endParaRPr>
          </a:p>
          <a:p>
            <a:pPr marL="0" indent="0">
              <a:buClr>
                <a:schemeClr val="accent2">
                  <a:lumMod val="75000"/>
                </a:schemeClr>
              </a:buClr>
              <a:buSzPct val="100000"/>
              <a:buNone/>
            </a:pPr>
            <a:r>
              <a:rPr lang="en-US" sz="2400" dirty="0">
                <a:latin typeface="Book Antiqua" panose="02040602050305030304" pitchFamily="18" charset="0"/>
              </a:rPr>
              <a:t>Changes can be made </a:t>
            </a:r>
            <a:r>
              <a:rPr lang="en-US" sz="2400" b="1" u="sng" dirty="0">
                <a:latin typeface="Book Antiqua" panose="02040602050305030304" pitchFamily="18" charset="0"/>
              </a:rPr>
              <a:t>anytime</a:t>
            </a:r>
            <a:r>
              <a:rPr lang="en-US" sz="2400" dirty="0">
                <a:latin typeface="Book Antiqua" panose="02040602050305030304" pitchFamily="18" charset="0"/>
              </a:rPr>
              <a:t> during employment by logging on to </a:t>
            </a:r>
            <a:r>
              <a:rPr lang="en-US" sz="2400" dirty="0" err="1">
                <a:latin typeface="Book Antiqua" panose="02040602050305030304" pitchFamily="18" charset="0"/>
              </a:rPr>
              <a:t>MyPay</a:t>
            </a:r>
            <a:r>
              <a:rPr lang="en-US" sz="2400" dirty="0">
                <a:latin typeface="Book Antiqua" panose="02040602050305030304" pitchFamily="18" charset="0"/>
              </a:rPr>
              <a:t>: </a:t>
            </a:r>
            <a:r>
              <a:rPr lang="en-US" sz="2400" b="1"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https://mypay.dfas.mil/#/</a:t>
            </a:r>
            <a:r>
              <a:rPr lang="en-US" sz="2400" b="1" dirty="0">
                <a:solidFill>
                  <a:srgbClr val="0070C0"/>
                </a:solidFill>
                <a:latin typeface="Book Antiqua" panose="02040602050305030304" pitchFamily="18" charset="0"/>
              </a:rPr>
              <a:t>  </a:t>
            </a:r>
          </a:p>
        </p:txBody>
      </p:sp>
      <p:sp>
        <p:nvSpPr>
          <p:cNvPr id="24578" name="Title 5"/>
          <p:cNvSpPr>
            <a:spLocks noGrp="1"/>
          </p:cNvSpPr>
          <p:nvPr>
            <p:ph type="title"/>
          </p:nvPr>
        </p:nvSpPr>
        <p:spPr/>
        <p:txBody>
          <a:bodyPr>
            <a:normAutofit/>
          </a:bodyPr>
          <a:lstStyle/>
          <a:p>
            <a:pPr algn="ctr" eaLnBrk="1" hangingPunct="1"/>
            <a:r>
              <a:rPr lang="en-US" sz="4400" b="1" dirty="0">
                <a:latin typeface="Book Antiqua" panose="02040602050305030304" pitchFamily="18" charset="0"/>
              </a:rPr>
              <a:t>W-4 Forms</a:t>
            </a:r>
          </a:p>
        </p:txBody>
      </p:sp>
      <p:pic>
        <p:nvPicPr>
          <p:cNvPr id="22" name="Audio 21">
            <a:hlinkClick r:id="" action="ppaction://media"/>
            <a:extLst>
              <a:ext uri="{FF2B5EF4-FFF2-40B4-BE49-F238E27FC236}">
                <a16:creationId xmlns:a16="http://schemas.microsoft.com/office/drawing/2014/main" id="{3D36C133-5A34-543C-6D40-F285FCB3896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2346"/>
    </mc:Choice>
    <mc:Fallback xmlns="">
      <p:transition spd="slow" advTm="2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5532F-D2FA-7AA5-A879-C936682C0548}"/>
              </a:ext>
            </a:extLst>
          </p:cNvPr>
          <p:cNvSpPr txBox="1"/>
          <p:nvPr/>
        </p:nvSpPr>
        <p:spPr>
          <a:xfrm>
            <a:off x="6766560" y="1509351"/>
            <a:ext cx="237744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dirty="0">
                <a:latin typeface="Book Antiqua" panose="02040602050305030304" pitchFamily="18" charset="0"/>
              </a:rPr>
              <a:t>Section 1 &amp; Section 2</a:t>
            </a:r>
          </a:p>
        </p:txBody>
      </p:sp>
      <p:sp>
        <p:nvSpPr>
          <p:cNvPr id="20" name="Title 1">
            <a:extLst>
              <a:ext uri="{FF2B5EF4-FFF2-40B4-BE49-F238E27FC236}">
                <a16:creationId xmlns:a16="http://schemas.microsoft.com/office/drawing/2014/main" id="{837E8B75-8F3F-32B0-9B87-A7192AA529E3}"/>
              </a:ext>
            </a:extLst>
          </p:cNvPr>
          <p:cNvSpPr txBox="1">
            <a:spLocks noGrp="1"/>
          </p:cNvSpPr>
          <p:nvPr>
            <p:ph type="title"/>
          </p:nvPr>
        </p:nvSpPr>
        <p:spPr>
          <a:xfrm>
            <a:off x="1377155" y="111125"/>
            <a:ext cx="6792913" cy="873937"/>
          </a:xfrm>
          <a:prstGeom prst="rect">
            <a:avLst/>
          </a:prstGeom>
          <a:ln w="6350" cap="rnd">
            <a:noFill/>
          </a:ln>
        </p:spPr>
        <p:txBody>
          <a:bodyPr vert="horz" anchor="b" anchorCtr="0">
            <a:norm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fontAlgn="auto">
              <a:spcAft>
                <a:spcPts val="0"/>
              </a:spcAft>
            </a:pPr>
            <a:r>
              <a:rPr lang="en-US" sz="4400" b="1" dirty="0">
                <a:latin typeface="Book Antiqua" panose="02040602050305030304" pitchFamily="18" charset="0"/>
                <a:cs typeface="Calibri" panose="020F0502020204030204" pitchFamily="34" charset="0"/>
              </a:rPr>
              <a:t>I-9 Form</a:t>
            </a:r>
          </a:p>
        </p:txBody>
      </p:sp>
      <p:pic>
        <p:nvPicPr>
          <p:cNvPr id="19" name="Audio 18">
            <a:hlinkClick r:id="" action="ppaction://media"/>
            <a:extLst>
              <a:ext uri="{FF2B5EF4-FFF2-40B4-BE49-F238E27FC236}">
                <a16:creationId xmlns:a16="http://schemas.microsoft.com/office/drawing/2014/main" id="{33201199-39CF-A85A-A27C-F379D71670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82D8703C-92A1-4709-EE1A-F035CBC5D6B0}"/>
              </a:ext>
            </a:extLst>
          </p:cNvPr>
          <p:cNvPicPr>
            <a:picLocks noChangeAspect="1"/>
          </p:cNvPicPr>
          <p:nvPr/>
        </p:nvPicPr>
        <p:blipFill>
          <a:blip r:embed="rId5"/>
          <a:stretch>
            <a:fillRect/>
          </a:stretch>
        </p:blipFill>
        <p:spPr>
          <a:xfrm>
            <a:off x="2531575" y="985062"/>
            <a:ext cx="4129105" cy="5658647"/>
          </a:xfrm>
          <a:prstGeom prst="rect">
            <a:avLst/>
          </a:prstGeom>
        </p:spPr>
      </p:pic>
      <p:cxnSp>
        <p:nvCxnSpPr>
          <p:cNvPr id="7" name="Straight Arrow Connector 6">
            <a:extLst>
              <a:ext uri="{FF2B5EF4-FFF2-40B4-BE49-F238E27FC236}">
                <a16:creationId xmlns:a16="http://schemas.microsoft.com/office/drawing/2014/main" id="{AC2446D3-C4CB-02A2-98C8-3058CF521D5F}"/>
              </a:ext>
            </a:extLst>
          </p:cNvPr>
          <p:cNvCxnSpPr>
            <a:cxnSpLocks/>
          </p:cNvCxnSpPr>
          <p:nvPr/>
        </p:nvCxnSpPr>
        <p:spPr>
          <a:xfrm flipH="1">
            <a:off x="6460479" y="1893584"/>
            <a:ext cx="1800882" cy="2038336"/>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5" name="Line Callout 1 7">
            <a:extLst>
              <a:ext uri="{FF2B5EF4-FFF2-40B4-BE49-F238E27FC236}">
                <a16:creationId xmlns:a16="http://schemas.microsoft.com/office/drawing/2014/main" id="{AB410A46-004C-0F79-EC6B-CCE4E6C28635}"/>
              </a:ext>
            </a:extLst>
          </p:cNvPr>
          <p:cNvSpPr/>
          <p:nvPr/>
        </p:nvSpPr>
        <p:spPr>
          <a:xfrm>
            <a:off x="957002" y="3429000"/>
            <a:ext cx="1086579" cy="314071"/>
          </a:xfrm>
          <a:prstGeom prst="borderCallout1">
            <a:avLst>
              <a:gd name="adj1" fmla="val 51197"/>
              <a:gd name="adj2" fmla="val 98509"/>
              <a:gd name="adj3" fmla="val 27694"/>
              <a:gd name="adj4" fmla="val 155005"/>
            </a:avLst>
          </a:prstGeom>
          <a:ln>
            <a:tailEnd type="arrow"/>
          </a:ln>
        </p:spPr>
        <p:style>
          <a:lnRef idx="3">
            <a:schemeClr val="lt1"/>
          </a:lnRef>
          <a:fillRef idx="1">
            <a:schemeClr val="accent3"/>
          </a:fillRef>
          <a:effectRef idx="1">
            <a:schemeClr val="accent3"/>
          </a:effectRef>
          <a:fontRef idx="minor">
            <a:schemeClr val="lt1"/>
          </a:fontRef>
        </p:style>
        <p:txBody>
          <a:bodyPr anchor="ctr"/>
          <a:lstStyle/>
          <a:p>
            <a:pPr algn="ctr">
              <a:defRPr/>
            </a:pPr>
            <a:r>
              <a:rPr lang="en-US" dirty="0">
                <a:latin typeface="Book Antiqua" panose="02040602050305030304" pitchFamily="18" charset="0"/>
              </a:rPr>
              <a:t>SIGN</a:t>
            </a:r>
          </a:p>
        </p:txBody>
      </p:sp>
      <p:cxnSp>
        <p:nvCxnSpPr>
          <p:cNvPr id="6" name="Straight Arrow Connector 5">
            <a:extLst>
              <a:ext uri="{FF2B5EF4-FFF2-40B4-BE49-F238E27FC236}">
                <a16:creationId xmlns:a16="http://schemas.microsoft.com/office/drawing/2014/main" id="{20509E03-7245-A6E9-C3D7-4542AB7EF573}"/>
              </a:ext>
            </a:extLst>
          </p:cNvPr>
          <p:cNvCxnSpPr>
            <a:cxnSpLocks/>
          </p:cNvCxnSpPr>
          <p:nvPr/>
        </p:nvCxnSpPr>
        <p:spPr>
          <a:xfrm flipH="1">
            <a:off x="4416552" y="1609344"/>
            <a:ext cx="2350008" cy="429768"/>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12186"/>
    </mc:Choice>
    <mc:Fallback xmlns="">
      <p:transition spd="slow" advTm="12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Autofit/>
          </a:bodyPr>
          <a:lstStyle/>
          <a:p>
            <a:pPr algn="ctr"/>
            <a:r>
              <a:rPr lang="en-US" sz="4400" b="1">
                <a:latin typeface="Book Antiqua" panose="02040602050305030304" pitchFamily="18" charset="0"/>
                <a:cs typeface="Calibri" panose="020F0502020204030204" pitchFamily="34" charset="0"/>
              </a:rPr>
              <a:t>I-9 Form</a:t>
            </a:r>
          </a:p>
        </p:txBody>
      </p:sp>
      <p:sp>
        <p:nvSpPr>
          <p:cNvPr id="3" name="Rectangle 2"/>
          <p:cNvSpPr/>
          <p:nvPr/>
        </p:nvSpPr>
        <p:spPr>
          <a:xfrm>
            <a:off x="152400" y="1474887"/>
            <a:ext cx="8839200" cy="4616648"/>
          </a:xfrm>
          <a:prstGeom prst="rect">
            <a:avLst/>
          </a:prstGeom>
        </p:spPr>
        <p:txBody>
          <a:bodyPr wrap="square">
            <a:spAutoFit/>
          </a:bodyPr>
          <a:lstStyle/>
          <a:p>
            <a:pPr marL="342900" marR="0" indent="-342900">
              <a:spcBef>
                <a:spcPts val="0"/>
              </a:spcBef>
              <a:spcAft>
                <a:spcPts val="0"/>
              </a:spcAft>
              <a:buClr>
                <a:schemeClr val="accent2">
                  <a:lumMod val="75000"/>
                </a:schemeClr>
              </a:buClr>
              <a:buFont typeface="Calibri" panose="020F0502020204030204" pitchFamily="34" charset="0"/>
              <a:buChar char="•"/>
            </a:pPr>
            <a:r>
              <a:rPr lang="en-US" sz="2400" dirty="0">
                <a:latin typeface="Book Antiqua" panose="02040602050305030304" pitchFamily="18" charset="0"/>
                <a:ea typeface="Calibri" panose="020F0502020204030204" pitchFamily="34" charset="0"/>
                <a:cs typeface="Times New Roman" panose="02020603050405020304" pitchFamily="18" charset="0"/>
              </a:rPr>
              <a:t>IDs used on the I-9 form must be valid.</a:t>
            </a:r>
          </a:p>
          <a:p>
            <a:pPr marL="0" marR="0">
              <a:spcBef>
                <a:spcPts val="0"/>
              </a:spcBef>
              <a:spcAft>
                <a:spcPts val="0"/>
              </a:spcAft>
            </a:pPr>
            <a:r>
              <a:rPr lang="en-US" sz="2400" dirty="0">
                <a:latin typeface="Book Antiqua" panose="02040602050305030304" pitchFamily="18" charset="0"/>
                <a:ea typeface="Calibri" panose="020F0502020204030204" pitchFamily="34" charset="0"/>
                <a:cs typeface="Times New Roman" panose="02020603050405020304" pitchFamily="18" charset="0"/>
              </a:rPr>
              <a:t> 	We</a:t>
            </a:r>
            <a:r>
              <a:rPr lang="en-US" sz="24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a:t>
            </a:r>
            <a:r>
              <a:rPr lang="en-US" sz="2400" b="1" u="sng"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cannot</a:t>
            </a:r>
            <a:r>
              <a:rPr lang="en-US" sz="24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a:t>
            </a:r>
            <a:r>
              <a:rPr lang="en-US" sz="2400" dirty="0">
                <a:latin typeface="Book Antiqua" panose="02040602050305030304" pitchFamily="18" charset="0"/>
                <a:ea typeface="Calibri" panose="020F0502020204030204" pitchFamily="34" charset="0"/>
                <a:cs typeface="Times New Roman" panose="02020603050405020304" pitchFamily="18" charset="0"/>
              </a:rPr>
              <a:t>accept expired forms of identification. </a:t>
            </a:r>
          </a:p>
          <a:p>
            <a:pPr marL="0" marR="0">
              <a:spcBef>
                <a:spcPts val="0"/>
              </a:spcBef>
              <a:spcAft>
                <a:spcPts val="0"/>
              </a:spcAft>
            </a:pP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2">
                  <a:lumMod val="75000"/>
                </a:schemeClr>
              </a:buClr>
              <a:buFont typeface="Book Antiqua" panose="02040602050305030304" pitchFamily="18" charset="0"/>
              <a:buChar char="•"/>
            </a:pPr>
            <a:r>
              <a:rPr lang="en-US" sz="2400" dirty="0">
                <a:latin typeface="Book Antiqua" panose="02040602050305030304" pitchFamily="18" charset="0"/>
                <a:ea typeface="Calibri" panose="020F0502020204030204" pitchFamily="34" charset="0"/>
                <a:cs typeface="Times New Roman" panose="02020603050405020304" pitchFamily="18" charset="0"/>
              </a:rPr>
              <a:t>You will need 2 forms of ID (one form List B and one from List C),</a:t>
            </a:r>
            <a:r>
              <a:rPr lang="en-US" sz="24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a:t>
            </a:r>
            <a:r>
              <a:rPr lang="en-US" sz="2400" b="1" u="sng"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unless</a:t>
            </a:r>
            <a:r>
              <a:rPr lang="en-US" sz="2400"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a:t>
            </a:r>
            <a:r>
              <a:rPr lang="en-US" sz="2400" dirty="0">
                <a:latin typeface="Book Antiqua" panose="02040602050305030304" pitchFamily="18" charset="0"/>
                <a:ea typeface="Calibri" panose="020F0502020204030204" pitchFamily="34" charset="0"/>
                <a:cs typeface="Times New Roman" panose="02020603050405020304" pitchFamily="18" charset="0"/>
              </a:rPr>
              <a:t>you are using a Passport.</a:t>
            </a:r>
          </a:p>
          <a:p>
            <a:pPr marL="0" marR="0">
              <a:spcBef>
                <a:spcPts val="0"/>
              </a:spcBef>
              <a:spcAft>
                <a:spcPts val="0"/>
              </a:spcAft>
            </a:pP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latin typeface="Book Antiqua" panose="02040602050305030304" pitchFamily="18" charset="0"/>
                <a:ea typeface="Calibri" panose="020F0502020204030204" pitchFamily="34" charset="0"/>
                <a:cs typeface="Times New Roman" panose="02020603050405020304" pitchFamily="18" charset="0"/>
              </a:rPr>
              <a:t>	</a:t>
            </a:r>
            <a:r>
              <a:rPr lang="en-US" sz="2200" b="1" u="sng" dirty="0">
                <a:latin typeface="Book Antiqua" panose="02040602050305030304" pitchFamily="18" charset="0"/>
                <a:ea typeface="Calibri" panose="020F0502020204030204" pitchFamily="34" charset="0"/>
                <a:cs typeface="Times New Roman" panose="02020603050405020304" pitchFamily="18" charset="0"/>
              </a:rPr>
              <a:t>List A:</a:t>
            </a:r>
            <a:r>
              <a:rPr lang="en-US" sz="2200" dirty="0">
                <a:latin typeface="Book Antiqua" panose="02040602050305030304" pitchFamily="18" charset="0"/>
                <a:ea typeface="Calibri" panose="020F0502020204030204" pitchFamily="34" charset="0"/>
                <a:cs typeface="Times New Roman" panose="02020603050405020304" pitchFamily="18" charset="0"/>
              </a:rPr>
              <a:t>		           </a:t>
            </a:r>
            <a:r>
              <a:rPr lang="en-US" sz="2200" b="1" u="sng" dirty="0">
                <a:latin typeface="Book Antiqua" panose="02040602050305030304" pitchFamily="18" charset="0"/>
                <a:ea typeface="Calibri" panose="020F0502020204030204" pitchFamily="34" charset="0"/>
                <a:cs typeface="Times New Roman" panose="02020603050405020304" pitchFamily="18" charset="0"/>
              </a:rPr>
              <a:t>List B:</a:t>
            </a:r>
            <a:r>
              <a:rPr lang="en-US" sz="2200" dirty="0">
                <a:latin typeface="Book Antiqua" panose="02040602050305030304" pitchFamily="18" charset="0"/>
                <a:ea typeface="Calibri" panose="020F0502020204030204" pitchFamily="34" charset="0"/>
                <a:cs typeface="Times New Roman" panose="02020603050405020304" pitchFamily="18" charset="0"/>
              </a:rPr>
              <a:t>		          </a:t>
            </a:r>
            <a:r>
              <a:rPr lang="en-US" sz="2200" b="1" u="sng" dirty="0">
                <a:latin typeface="Book Antiqua" panose="02040602050305030304" pitchFamily="18" charset="0"/>
                <a:ea typeface="Calibri" panose="020F0502020204030204" pitchFamily="34" charset="0"/>
                <a:cs typeface="Times New Roman" panose="02020603050405020304" pitchFamily="18" charset="0"/>
              </a:rPr>
              <a:t>List C:</a:t>
            </a:r>
          </a:p>
          <a:p>
            <a:pPr marL="0" marR="0">
              <a:spcBef>
                <a:spcPts val="0"/>
              </a:spcBef>
              <a:spcAft>
                <a:spcPts val="0"/>
              </a:spcAft>
            </a:pPr>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Passport (only)               Driver’s License                  Birth Certificate</a:t>
            </a:r>
          </a:p>
          <a:p>
            <a:pPr marL="0" marR="0">
              <a:spcBef>
                <a:spcPts val="0"/>
              </a:spcBef>
              <a:spcAft>
                <a:spcPts val="0"/>
              </a:spcAft>
            </a:pPr>
            <a:r>
              <a:rPr lang="en-US" b="1" dirty="0">
                <a:solidFill>
                  <a:schemeClr val="bg1"/>
                </a:solidFill>
                <a:latin typeface="Book Antiqua" panose="02040602050305030304" pitchFamily="18" charset="0"/>
                <a:ea typeface="Calibri" panose="020F0502020204030204" pitchFamily="34" charset="0"/>
                <a:cs typeface="Times New Roman" panose="02020603050405020304" pitchFamily="18" charset="0"/>
              </a:rPr>
              <a:t>			              or CAC	                         or SSN Card                               </a:t>
            </a:r>
          </a:p>
          <a:p>
            <a:pPr marL="0" marR="0">
              <a:spcBef>
                <a:spcPts val="0"/>
              </a:spcBef>
              <a:spcAft>
                <a:spcPts val="0"/>
              </a:spcAft>
            </a:pP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200" dirty="0">
                <a:latin typeface="Book Antiqua" panose="02040602050305030304" pitchFamily="18" charset="0"/>
                <a:ea typeface="Calibri" panose="020F0502020204030204" pitchFamily="34" charset="0"/>
                <a:cs typeface="Times New Roman" panose="02020603050405020304" pitchFamily="18" charset="0"/>
              </a:rPr>
              <a:t>Please </a:t>
            </a:r>
            <a:r>
              <a:rPr lang="en-US" sz="2200" b="1" u="sng" dirty="0">
                <a:latin typeface="Book Antiqua" panose="02040602050305030304" pitchFamily="18" charset="0"/>
                <a:ea typeface="Calibri" panose="020F0502020204030204" pitchFamily="34" charset="0"/>
                <a:cs typeface="Times New Roman" panose="02020603050405020304" pitchFamily="18" charset="0"/>
              </a:rPr>
              <a:t>do not</a:t>
            </a:r>
            <a:r>
              <a:rPr lang="en-US" sz="2200" dirty="0">
                <a:latin typeface="Book Antiqua" panose="02040602050305030304" pitchFamily="18" charset="0"/>
                <a:ea typeface="Calibri" panose="020F0502020204030204" pitchFamily="34" charset="0"/>
                <a:cs typeface="Times New Roman" panose="02020603050405020304" pitchFamily="18" charset="0"/>
              </a:rPr>
              <a:t> fill out the employer or authorized representative information. Our Office will complete this section once we have received your identification documents.</a:t>
            </a:r>
            <a:endParaRPr lang="en-US" sz="2200" dirty="0">
              <a:effectLst/>
              <a:latin typeface="Book Antiqua" panose="02040602050305030304" pitchFamily="18" charset="0"/>
              <a:ea typeface="Calibri" panose="020F0502020204030204" pitchFamily="34" charset="0"/>
              <a:cs typeface="Times New Roman" panose="02020603050405020304" pitchFamily="18" charset="0"/>
            </a:endParaRPr>
          </a:p>
        </p:txBody>
      </p:sp>
      <p:pic>
        <p:nvPicPr>
          <p:cNvPr id="33" name="Audio 32">
            <a:hlinkClick r:id="" action="ppaction://media"/>
            <a:extLst>
              <a:ext uri="{FF2B5EF4-FFF2-40B4-BE49-F238E27FC236}">
                <a16:creationId xmlns:a16="http://schemas.microsoft.com/office/drawing/2014/main" id="{211435AC-E238-5353-2C36-B4C36A9108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82929889"/>
      </p:ext>
    </p:extLst>
  </p:cSld>
  <p:clrMapOvr>
    <a:masterClrMapping/>
  </p:clrMapOvr>
  <mc:AlternateContent xmlns:mc="http://schemas.openxmlformats.org/markup-compatibility/2006" xmlns:p14="http://schemas.microsoft.com/office/powerpoint/2010/main">
    <mc:Choice Requires="p14">
      <p:transition spd="slow" p14:dur="2000" advTm="67853"/>
    </mc:Choice>
    <mc:Fallback xmlns="">
      <p:transition spd="slow" advTm="67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5"/>
          <p:cNvSpPr>
            <a:spLocks noGrp="1"/>
          </p:cNvSpPr>
          <p:nvPr>
            <p:ph type="title"/>
          </p:nvPr>
        </p:nvSpPr>
        <p:spPr>
          <a:xfrm>
            <a:off x="457200" y="152400"/>
            <a:ext cx="8229600" cy="914400"/>
          </a:xfrm>
        </p:spPr>
        <p:txBody>
          <a:bodyPr>
            <a:normAutofit/>
          </a:bodyPr>
          <a:lstStyle/>
          <a:p>
            <a:pPr algn="ctr"/>
            <a:r>
              <a:rPr lang="en-US" sz="4400" b="1">
                <a:latin typeface="Book Antiqua" panose="02040602050305030304" pitchFamily="18" charset="0"/>
              </a:rPr>
              <a:t>Prior Federal Service</a:t>
            </a:r>
          </a:p>
        </p:txBody>
      </p:sp>
      <p:pic>
        <p:nvPicPr>
          <p:cNvPr id="13317" name="Picture 7"/>
          <p:cNvPicPr>
            <a:picLocks noChangeAspect="1" noChangeArrowheads="1"/>
          </p:cNvPicPr>
          <p:nvPr/>
        </p:nvPicPr>
        <p:blipFill>
          <a:blip r:embed="rId4" cstate="print"/>
          <a:srcRect l="66251" t="36719" r="15625" b="4688"/>
          <a:stretch>
            <a:fillRect/>
          </a:stretch>
        </p:blipFill>
        <p:spPr bwMode="auto">
          <a:xfrm>
            <a:off x="1932432" y="1307424"/>
            <a:ext cx="4343400" cy="5105402"/>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27652" name="TextBox 10"/>
          <p:cNvSpPr txBox="1">
            <a:spLocks noChangeArrowheads="1"/>
          </p:cNvSpPr>
          <p:nvPr/>
        </p:nvSpPr>
        <p:spPr bwMode="auto">
          <a:xfrm>
            <a:off x="64008" y="1600199"/>
            <a:ext cx="2414016" cy="1569660"/>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r>
              <a:rPr lang="en-US" sz="1600" b="1" dirty="0">
                <a:latin typeface="Book Antiqua" panose="02040602050305030304" pitchFamily="18" charset="0"/>
              </a:rPr>
              <a:t>Federal Civilian Service</a:t>
            </a:r>
          </a:p>
          <a:p>
            <a:r>
              <a:rPr lang="en-US" sz="1600" b="1" dirty="0">
                <a:latin typeface="Book Antiqua" panose="02040602050305030304" pitchFamily="18" charset="0"/>
              </a:rPr>
              <a:t>Examples:</a:t>
            </a:r>
          </a:p>
          <a:p>
            <a:r>
              <a:rPr lang="en-US" sz="1600" dirty="0">
                <a:latin typeface="Book Antiqua" panose="02040602050305030304" pitchFamily="18" charset="0"/>
              </a:rPr>
              <a:t>Post Office</a:t>
            </a:r>
          </a:p>
          <a:p>
            <a:r>
              <a:rPr lang="en-US" sz="1600" dirty="0">
                <a:latin typeface="Book Antiqua" panose="02040602050305030304" pitchFamily="18" charset="0"/>
              </a:rPr>
              <a:t>Social Security Office</a:t>
            </a:r>
          </a:p>
          <a:p>
            <a:r>
              <a:rPr lang="en-US" sz="1600" dirty="0">
                <a:latin typeface="Book Antiqua" panose="02040602050305030304" pitchFamily="18" charset="0"/>
              </a:rPr>
              <a:t>VA</a:t>
            </a:r>
          </a:p>
          <a:p>
            <a:r>
              <a:rPr lang="en-US" sz="1600" dirty="0">
                <a:latin typeface="Book Antiqua" panose="02040602050305030304" pitchFamily="18" charset="0"/>
              </a:rPr>
              <a:t>Temp Appt</a:t>
            </a:r>
          </a:p>
        </p:txBody>
      </p:sp>
      <p:sp>
        <p:nvSpPr>
          <p:cNvPr id="27654" name="TextBox 7"/>
          <p:cNvSpPr txBox="1">
            <a:spLocks noChangeArrowheads="1"/>
          </p:cNvSpPr>
          <p:nvPr/>
        </p:nvSpPr>
        <p:spPr bwMode="auto">
          <a:xfrm>
            <a:off x="82296" y="3365838"/>
            <a:ext cx="2194560" cy="3046988"/>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r>
              <a:rPr lang="en-US" sz="1600" b="1" dirty="0">
                <a:latin typeface="Book Antiqua" panose="02040602050305030304" pitchFamily="18" charset="0"/>
              </a:rPr>
              <a:t>Title 10 Active-Duty Military Examples: </a:t>
            </a:r>
          </a:p>
          <a:p>
            <a:r>
              <a:rPr lang="en-US" sz="1600" dirty="0">
                <a:latin typeface="Book Antiqua" panose="02040602050305030304" pitchFamily="18" charset="0"/>
              </a:rPr>
              <a:t>Basic Training</a:t>
            </a:r>
          </a:p>
          <a:p>
            <a:r>
              <a:rPr lang="en-US" sz="1600" dirty="0">
                <a:latin typeface="Book Antiqua" panose="02040602050305030304" pitchFamily="18" charset="0"/>
              </a:rPr>
              <a:t>AIT</a:t>
            </a:r>
          </a:p>
          <a:p>
            <a:r>
              <a:rPr lang="en-US" sz="1600" dirty="0">
                <a:latin typeface="Book Antiqua" panose="02040602050305030304" pitchFamily="18" charset="0"/>
              </a:rPr>
              <a:t>OCCONUS</a:t>
            </a:r>
          </a:p>
          <a:p>
            <a:r>
              <a:rPr lang="en-US" sz="1600" dirty="0">
                <a:latin typeface="Book Antiqua" panose="02040602050305030304" pitchFamily="18" charset="0"/>
              </a:rPr>
              <a:t>Deployments</a:t>
            </a:r>
          </a:p>
          <a:p>
            <a:endParaRPr lang="en-US" sz="1600" dirty="0">
              <a:latin typeface="Book Antiqua" panose="02040602050305030304" pitchFamily="18" charset="0"/>
            </a:endParaRPr>
          </a:p>
          <a:p>
            <a:r>
              <a:rPr lang="en-US" sz="1600" dirty="0">
                <a:solidFill>
                  <a:schemeClr val="bg1"/>
                </a:solidFill>
                <a:latin typeface="Book Antiqua" panose="02040602050305030304" pitchFamily="18" charset="0"/>
              </a:rPr>
              <a:t>Do not include if you do not have supporting documentation (DD214s)</a:t>
            </a:r>
          </a:p>
        </p:txBody>
      </p:sp>
      <p:sp>
        <p:nvSpPr>
          <p:cNvPr id="27655" name="TextBox 8"/>
          <p:cNvSpPr txBox="1">
            <a:spLocks noChangeArrowheads="1"/>
          </p:cNvSpPr>
          <p:nvPr/>
        </p:nvSpPr>
        <p:spPr bwMode="auto">
          <a:xfrm>
            <a:off x="6275832" y="1828800"/>
            <a:ext cx="2795016" cy="2585323"/>
          </a:xfrm>
          <a:prstGeom prst="rect">
            <a:avLst/>
          </a:prstGeom>
          <a:noFill/>
          <a:ln>
            <a:noFill/>
            <a:headEnd/>
            <a:tailEnd/>
          </a:ln>
        </p:spPr>
        <p:style>
          <a:lnRef idx="3">
            <a:schemeClr val="lt1"/>
          </a:lnRef>
          <a:fillRef idx="1">
            <a:schemeClr val="accent3"/>
          </a:fillRef>
          <a:effectRef idx="1">
            <a:schemeClr val="accent3"/>
          </a:effectRef>
          <a:fontRef idx="minor">
            <a:schemeClr val="lt1"/>
          </a:fontRef>
        </p:style>
        <p:txBody>
          <a:bodyPr wrap="square">
            <a:spAutoFit/>
          </a:bodyPr>
          <a:lstStyle/>
          <a:p>
            <a:r>
              <a:rPr lang="en-US" dirty="0">
                <a:latin typeface="Book Antiqua" panose="02040602050305030304" pitchFamily="18" charset="0"/>
              </a:rPr>
              <a:t>Service Computation Date (SCD) is calculated based on valid service times documented on the SF144. This will affect your leave accrual along with retirement and retention status in case of a reduction-in-force.</a:t>
            </a:r>
          </a:p>
        </p:txBody>
      </p:sp>
      <p:cxnSp>
        <p:nvCxnSpPr>
          <p:cNvPr id="9" name="Straight Arrow Connector 8"/>
          <p:cNvCxnSpPr>
            <a:cxnSpLocks/>
          </p:cNvCxnSpPr>
          <p:nvPr/>
        </p:nvCxnSpPr>
        <p:spPr>
          <a:xfrm>
            <a:off x="2276856" y="5020056"/>
            <a:ext cx="562356" cy="118872"/>
          </a:xfrm>
          <a:prstGeom prst="straightConnector1">
            <a:avLst/>
          </a:prstGeom>
          <a:ln w="28575">
            <a:tailEnd type="arrow"/>
          </a:ln>
        </p:spPr>
        <p:style>
          <a:lnRef idx="1">
            <a:schemeClr val="accent3"/>
          </a:lnRef>
          <a:fillRef idx="0">
            <a:schemeClr val="accent3"/>
          </a:fillRef>
          <a:effectRef idx="0">
            <a:schemeClr val="accent3"/>
          </a:effectRef>
          <a:fontRef idx="minor">
            <a:schemeClr val="tx1"/>
          </a:fontRef>
        </p:style>
      </p:cxnSp>
      <p:cxnSp>
        <p:nvCxnSpPr>
          <p:cNvPr id="11" name="Straight Arrow Connector 10"/>
          <p:cNvCxnSpPr>
            <a:cxnSpLocks/>
          </p:cNvCxnSpPr>
          <p:nvPr/>
        </p:nvCxnSpPr>
        <p:spPr>
          <a:xfrm flipV="1">
            <a:off x="2478024" y="2848417"/>
            <a:ext cx="521208" cy="13716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52" name="Audio 51">
            <a:hlinkClick r:id="" action="ppaction://media"/>
            <a:extLst>
              <a:ext uri="{FF2B5EF4-FFF2-40B4-BE49-F238E27FC236}">
                <a16:creationId xmlns:a16="http://schemas.microsoft.com/office/drawing/2014/main" id="{7507B389-D820-AA18-3BCA-23D624EA61F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1259"/>
    </mc:Choice>
    <mc:Fallback xmlns="">
      <p:transition spd="slow" advTm="61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D513-0336-9D9D-ABB6-9E363F269C44}"/>
              </a:ext>
            </a:extLst>
          </p:cNvPr>
          <p:cNvSpPr>
            <a:spLocks noGrp="1"/>
          </p:cNvSpPr>
          <p:nvPr>
            <p:ph type="title"/>
          </p:nvPr>
        </p:nvSpPr>
        <p:spPr>
          <a:xfrm>
            <a:off x="457200" y="283464"/>
            <a:ext cx="8229600" cy="694944"/>
          </a:xfrm>
        </p:spPr>
        <p:txBody>
          <a:bodyPr>
            <a:normAutofit fontScale="90000"/>
          </a:bodyPr>
          <a:lstStyle/>
          <a:p>
            <a:pPr algn="ctr"/>
            <a:r>
              <a:rPr lang="en-US" sz="4400" b="1" dirty="0">
                <a:latin typeface="Book Antiqua" panose="02040602050305030304" pitchFamily="18" charset="0"/>
                <a:cs typeface="Times New Roman" panose="02020603050405020304" pitchFamily="18" charset="0"/>
              </a:rPr>
              <a:t>SF144 Example</a:t>
            </a:r>
          </a:p>
        </p:txBody>
      </p:sp>
      <p:pic>
        <p:nvPicPr>
          <p:cNvPr id="8" name="Picture 7" descr="A picture containing text, receipt&#10;&#10;Description automatically generated">
            <a:extLst>
              <a:ext uri="{FF2B5EF4-FFF2-40B4-BE49-F238E27FC236}">
                <a16:creationId xmlns:a16="http://schemas.microsoft.com/office/drawing/2014/main" id="{219AE127-9D5F-0779-E09A-23FFD92B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2234" y="1392936"/>
            <a:ext cx="4959532" cy="5181600"/>
          </a:xfrm>
          <a:prstGeom prst="rect">
            <a:avLst/>
          </a:prstGeom>
        </p:spPr>
      </p:pic>
      <p:pic>
        <p:nvPicPr>
          <p:cNvPr id="15" name="Audio 14">
            <a:hlinkClick r:id="" action="ppaction://media"/>
            <a:extLst>
              <a:ext uri="{FF2B5EF4-FFF2-40B4-BE49-F238E27FC236}">
                <a16:creationId xmlns:a16="http://schemas.microsoft.com/office/drawing/2014/main" id="{26B11739-9212-9225-4548-9D1931EA18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74460581"/>
      </p:ext>
    </p:extLst>
  </p:cSld>
  <p:clrMapOvr>
    <a:masterClrMapping/>
  </p:clrMapOvr>
  <mc:AlternateContent xmlns:mc="http://schemas.openxmlformats.org/markup-compatibility/2006" xmlns:p14="http://schemas.microsoft.com/office/powerpoint/2010/main">
    <mc:Choice Requires="p14">
      <p:transition spd="slow" p14:dur="2000" advTm="6369"/>
    </mc:Choice>
    <mc:Fallback xmlns="">
      <p:transition spd="slow" advTm="6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6"/>
          <p:cNvSpPr>
            <a:spLocks noGrp="1"/>
          </p:cNvSpPr>
          <p:nvPr>
            <p:ph idx="1"/>
          </p:nvPr>
        </p:nvSpPr>
        <p:spPr>
          <a:xfrm>
            <a:off x="426720" y="1066801"/>
            <a:ext cx="8229600" cy="4191000"/>
          </a:xfrm>
        </p:spPr>
        <p:txBody>
          <a:bodyPr>
            <a:normAutofit/>
          </a:bodyPr>
          <a:lstStyle/>
          <a:p>
            <a:pPr eaLnBrk="1" hangingPunct="1">
              <a:buClr>
                <a:schemeClr val="accent2">
                  <a:lumMod val="75000"/>
                </a:schemeClr>
              </a:buClr>
              <a:buFont typeface="Book Antiqua" panose="02040602050305030304" pitchFamily="18" charset="0"/>
              <a:buChar char="•"/>
            </a:pPr>
            <a:endParaRPr lang="en-US" sz="2400">
              <a:latin typeface="Book Antiqua" panose="02040602050305030304" pitchFamily="18" charset="0"/>
            </a:endParaRPr>
          </a:p>
          <a:p>
            <a:pPr eaLnBrk="1" hangingPunct="1">
              <a:buClr>
                <a:schemeClr val="accent2">
                  <a:lumMod val="75000"/>
                </a:schemeClr>
              </a:buClr>
              <a:buSzPct val="100000"/>
              <a:buFont typeface="Book Antiqua" panose="02040602050305030304" pitchFamily="18" charset="0"/>
              <a:buChar char="•"/>
            </a:pPr>
            <a:r>
              <a:rPr lang="en-US" sz="2400">
                <a:latin typeface="Book Antiqua" panose="02040602050305030304" pitchFamily="18" charset="0"/>
              </a:rPr>
              <a:t>Programs and services offered.</a:t>
            </a:r>
          </a:p>
          <a:p>
            <a:pPr eaLnBrk="1" hangingPunct="1">
              <a:buClr>
                <a:schemeClr val="accent2">
                  <a:lumMod val="75000"/>
                </a:schemeClr>
              </a:buClr>
              <a:buFont typeface="Book Antiqua" panose="02040602050305030304" pitchFamily="18" charset="0"/>
              <a:buChar char="•"/>
            </a:pPr>
            <a:endParaRPr lang="en-US" sz="2400">
              <a:latin typeface="Book Antiqua" panose="02040602050305030304" pitchFamily="18" charset="0"/>
            </a:endParaRPr>
          </a:p>
          <a:p>
            <a:pPr eaLnBrk="1" hangingPunct="1">
              <a:buClr>
                <a:schemeClr val="accent2">
                  <a:lumMod val="75000"/>
                </a:schemeClr>
              </a:buClr>
              <a:buSzPct val="100000"/>
              <a:buFont typeface="Book Antiqua" panose="02040602050305030304" pitchFamily="18" charset="0"/>
              <a:buChar char="•"/>
            </a:pPr>
            <a:r>
              <a:rPr lang="en-US" sz="2400">
                <a:latin typeface="Book Antiqua" panose="02040602050305030304" pitchFamily="18" charset="0"/>
              </a:rPr>
              <a:t>Important information and deadlines regarding benefit programs.</a:t>
            </a:r>
          </a:p>
          <a:p>
            <a:pPr eaLnBrk="1" hangingPunct="1">
              <a:buClr>
                <a:schemeClr val="accent2">
                  <a:lumMod val="75000"/>
                </a:schemeClr>
              </a:buClr>
              <a:buFont typeface="Book Antiqua" panose="02040602050305030304" pitchFamily="18" charset="0"/>
              <a:buChar char="•"/>
            </a:pPr>
            <a:endParaRPr lang="en-US" sz="2400">
              <a:latin typeface="Book Antiqua" panose="02040602050305030304" pitchFamily="18" charset="0"/>
            </a:endParaRPr>
          </a:p>
          <a:p>
            <a:pPr>
              <a:buClr>
                <a:schemeClr val="accent2">
                  <a:lumMod val="75000"/>
                </a:schemeClr>
              </a:buClr>
              <a:buSzPct val="100000"/>
              <a:buFont typeface="Book Antiqua" panose="02040602050305030304" pitchFamily="18" charset="0"/>
              <a:buChar char="•"/>
            </a:pPr>
            <a:r>
              <a:rPr lang="en-US" sz="2400">
                <a:latin typeface="Book Antiqua" panose="02040602050305030304" pitchFamily="18" charset="0"/>
              </a:rPr>
              <a:t>Guidance in completing the basic New Hire forms.</a:t>
            </a:r>
          </a:p>
          <a:p>
            <a:pPr marL="0" indent="0">
              <a:buClr>
                <a:schemeClr val="accent2">
                  <a:lumMod val="75000"/>
                </a:schemeClr>
              </a:buClr>
              <a:buNone/>
            </a:pPr>
            <a:endParaRPr lang="en-US" sz="2400">
              <a:latin typeface="Book Antiqua" panose="02040602050305030304" pitchFamily="18" charset="0"/>
            </a:endParaRPr>
          </a:p>
          <a:p>
            <a:pPr eaLnBrk="1" hangingPunct="1">
              <a:buClr>
                <a:schemeClr val="accent2">
                  <a:lumMod val="75000"/>
                </a:schemeClr>
              </a:buClr>
              <a:buSzPct val="100000"/>
              <a:buFont typeface="Book Antiqua" panose="02040602050305030304" pitchFamily="18" charset="0"/>
              <a:buChar char="•"/>
            </a:pPr>
            <a:r>
              <a:rPr lang="en-US" sz="2400">
                <a:latin typeface="Book Antiqua" panose="02040602050305030304" pitchFamily="18" charset="0"/>
              </a:rPr>
              <a:t>Covering all eligible employee benefits.</a:t>
            </a:r>
          </a:p>
        </p:txBody>
      </p:sp>
      <p:sp>
        <p:nvSpPr>
          <p:cNvPr id="6146" name="Title 5"/>
          <p:cNvSpPr>
            <a:spLocks noGrp="1"/>
          </p:cNvSpPr>
          <p:nvPr>
            <p:ph type="title"/>
          </p:nvPr>
        </p:nvSpPr>
        <p:spPr>
          <a:xfrm>
            <a:off x="457200" y="152400"/>
            <a:ext cx="8229600" cy="1066800"/>
          </a:xfrm>
        </p:spPr>
        <p:txBody>
          <a:bodyPr>
            <a:normAutofit/>
          </a:bodyPr>
          <a:lstStyle/>
          <a:p>
            <a:pPr algn="ctr" eaLnBrk="1" hangingPunct="1"/>
            <a:r>
              <a:rPr lang="en-US" sz="4400" b="1">
                <a:latin typeface="Book Antiqua" panose="02040602050305030304" pitchFamily="18" charset="0"/>
              </a:rPr>
              <a:t>Overview</a:t>
            </a:r>
          </a:p>
        </p:txBody>
      </p:sp>
      <p:pic>
        <p:nvPicPr>
          <p:cNvPr id="58" name="Audio 57">
            <a:hlinkClick r:id="" action="ppaction://media"/>
            <a:extLst>
              <a:ext uri="{FF2B5EF4-FFF2-40B4-BE49-F238E27FC236}">
                <a16:creationId xmlns:a16="http://schemas.microsoft.com/office/drawing/2014/main" id="{81B36871-0940-22D4-6098-AA877EA1A7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5542"/>
    </mc:Choice>
    <mc:Fallback xmlns="">
      <p:transition spd="slow" advTm="25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C7EB-2A9B-929D-0F11-921F8C260573}"/>
              </a:ext>
            </a:extLst>
          </p:cNvPr>
          <p:cNvSpPr>
            <a:spLocks noGrp="1"/>
          </p:cNvSpPr>
          <p:nvPr>
            <p:ph type="title"/>
          </p:nvPr>
        </p:nvSpPr>
        <p:spPr>
          <a:xfrm>
            <a:off x="457200" y="152400"/>
            <a:ext cx="8229600" cy="762000"/>
          </a:xfrm>
        </p:spPr>
        <p:txBody>
          <a:bodyPr>
            <a:normAutofit/>
          </a:bodyPr>
          <a:lstStyle/>
          <a:p>
            <a:pPr algn="ctr"/>
            <a:r>
              <a:rPr lang="en-US" sz="4400" b="1" dirty="0">
                <a:latin typeface="Book Antiqua" panose="02040602050305030304" pitchFamily="18" charset="0"/>
                <a:cs typeface="Times New Roman" panose="02020603050405020304" pitchFamily="18" charset="0"/>
              </a:rPr>
              <a:t>DD214 Example</a:t>
            </a:r>
          </a:p>
        </p:txBody>
      </p:sp>
      <p:pic>
        <p:nvPicPr>
          <p:cNvPr id="4" name="Picture 3" descr="A picture containing text, receipt, screenshot&#10;&#10;Description automatically generated">
            <a:extLst>
              <a:ext uri="{FF2B5EF4-FFF2-40B4-BE49-F238E27FC236}">
                <a16:creationId xmlns:a16="http://schemas.microsoft.com/office/drawing/2014/main" id="{D6A893B8-F239-22AC-CAA5-D60761CD56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1453" y="971942"/>
            <a:ext cx="5029200" cy="5754994"/>
          </a:xfrm>
          <a:prstGeom prst="rect">
            <a:avLst/>
          </a:prstGeom>
        </p:spPr>
      </p:pic>
      <p:sp>
        <p:nvSpPr>
          <p:cNvPr id="7" name="TextBox 6">
            <a:extLst>
              <a:ext uri="{FF2B5EF4-FFF2-40B4-BE49-F238E27FC236}">
                <a16:creationId xmlns:a16="http://schemas.microsoft.com/office/drawing/2014/main" id="{EE8AF00E-C7CD-5A1C-3ED7-DBD42E403478}"/>
              </a:ext>
            </a:extLst>
          </p:cNvPr>
          <p:cNvSpPr txBox="1"/>
          <p:nvPr/>
        </p:nvSpPr>
        <p:spPr>
          <a:xfrm>
            <a:off x="6740653" y="2477869"/>
            <a:ext cx="2095500"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dirty="0">
                <a:solidFill>
                  <a:schemeClr val="tx1"/>
                </a:solidFill>
                <a:latin typeface="Book Antiqua" panose="02040602050305030304" pitchFamily="18" charset="0"/>
              </a:rPr>
              <a:t>Block 12d: </a:t>
            </a:r>
            <a:r>
              <a:rPr lang="en-US" dirty="0">
                <a:solidFill>
                  <a:schemeClr val="tx1"/>
                </a:solidFill>
                <a:latin typeface="Book Antiqua" panose="02040602050305030304" pitchFamily="18" charset="0"/>
              </a:rPr>
              <a:t>Does it show all zeros?</a:t>
            </a:r>
          </a:p>
        </p:txBody>
      </p:sp>
      <p:sp>
        <p:nvSpPr>
          <p:cNvPr id="9" name="TextBox 8">
            <a:extLst>
              <a:ext uri="{FF2B5EF4-FFF2-40B4-BE49-F238E27FC236}">
                <a16:creationId xmlns:a16="http://schemas.microsoft.com/office/drawing/2014/main" id="{CF55F0DB-F4C9-096A-727C-DE2DC80E5D7C}"/>
              </a:ext>
            </a:extLst>
          </p:cNvPr>
          <p:cNvSpPr txBox="1"/>
          <p:nvPr/>
        </p:nvSpPr>
        <p:spPr>
          <a:xfrm>
            <a:off x="146204" y="3563695"/>
            <a:ext cx="1856332" cy="147732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dirty="0">
                <a:solidFill>
                  <a:schemeClr val="tx1"/>
                </a:solidFill>
                <a:latin typeface="Book Antiqua" panose="02040602050305030304" pitchFamily="18" charset="0"/>
              </a:rPr>
              <a:t>Block 18: </a:t>
            </a:r>
            <a:r>
              <a:rPr lang="en-US" dirty="0">
                <a:solidFill>
                  <a:schemeClr val="tx1"/>
                </a:solidFill>
                <a:latin typeface="Book Antiqua" panose="02040602050305030304" pitchFamily="18" charset="0"/>
              </a:rPr>
              <a:t>Does it state Title 10?</a:t>
            </a:r>
          </a:p>
          <a:p>
            <a:r>
              <a:rPr lang="en-US" dirty="0">
                <a:solidFill>
                  <a:schemeClr val="bg1"/>
                </a:solidFill>
                <a:latin typeface="Book Antiqua" panose="02040602050305030304" pitchFamily="18" charset="0"/>
              </a:rPr>
              <a:t>If not, you must provide T10 orders.</a:t>
            </a:r>
          </a:p>
        </p:txBody>
      </p:sp>
      <p:sp>
        <p:nvSpPr>
          <p:cNvPr id="12" name="TextBox 11">
            <a:extLst>
              <a:ext uri="{FF2B5EF4-FFF2-40B4-BE49-F238E27FC236}">
                <a16:creationId xmlns:a16="http://schemas.microsoft.com/office/drawing/2014/main" id="{E6685066-5748-AF02-FBE9-78CD2FB497C3}"/>
              </a:ext>
            </a:extLst>
          </p:cNvPr>
          <p:cNvSpPr txBox="1"/>
          <p:nvPr/>
        </p:nvSpPr>
        <p:spPr>
          <a:xfrm>
            <a:off x="6365748" y="4100359"/>
            <a:ext cx="2321052" cy="92333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dirty="0">
                <a:latin typeface="Book Antiqua" panose="02040602050305030304" pitchFamily="18" charset="0"/>
                <a:cs typeface="Arial" panose="020B0604020202020204" pitchFamily="34" charset="0"/>
              </a:rPr>
              <a:t>Block 24: </a:t>
            </a:r>
            <a:r>
              <a:rPr lang="en-US" dirty="0">
                <a:latin typeface="Book Antiqua" panose="02040602050305030304" pitchFamily="18" charset="0"/>
                <a:cs typeface="Arial" panose="020B0604020202020204" pitchFamily="34" charset="0"/>
              </a:rPr>
              <a:t>Must state </a:t>
            </a:r>
            <a:r>
              <a:rPr lang="en-US" i="1" dirty="0">
                <a:latin typeface="Book Antiqua" panose="02040602050305030304" pitchFamily="18" charset="0"/>
                <a:cs typeface="Arial" panose="020B0604020202020204" pitchFamily="34" charset="0"/>
              </a:rPr>
              <a:t>Honorable </a:t>
            </a:r>
            <a:r>
              <a:rPr lang="en-US" dirty="0">
                <a:latin typeface="Book Antiqua" panose="02040602050305030304" pitchFamily="18" charset="0"/>
                <a:cs typeface="Arial" panose="020B0604020202020204" pitchFamily="34" charset="0"/>
              </a:rPr>
              <a:t>or </a:t>
            </a:r>
            <a:r>
              <a:rPr lang="en-US" i="1" dirty="0">
                <a:latin typeface="Book Antiqua" panose="02040602050305030304" pitchFamily="18" charset="0"/>
                <a:cs typeface="Arial" panose="020B0604020202020204" pitchFamily="34" charset="0"/>
              </a:rPr>
              <a:t>Under Honorable Conditions</a:t>
            </a:r>
          </a:p>
        </p:txBody>
      </p:sp>
      <p:sp>
        <p:nvSpPr>
          <p:cNvPr id="14" name="TextBox 13">
            <a:extLst>
              <a:ext uri="{FF2B5EF4-FFF2-40B4-BE49-F238E27FC236}">
                <a16:creationId xmlns:a16="http://schemas.microsoft.com/office/drawing/2014/main" id="{D4CD8E0C-2A37-7215-5DDA-36349DA54847}"/>
              </a:ext>
            </a:extLst>
          </p:cNvPr>
          <p:cNvSpPr txBox="1"/>
          <p:nvPr/>
        </p:nvSpPr>
        <p:spPr>
          <a:xfrm>
            <a:off x="6365748" y="5178766"/>
            <a:ext cx="2590800" cy="92333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dirty="0">
                <a:latin typeface="Book Antiqua" panose="02040602050305030304" pitchFamily="18" charset="0"/>
              </a:rPr>
              <a:t>Service - 2</a:t>
            </a:r>
            <a:r>
              <a:rPr lang="en-US" dirty="0">
                <a:latin typeface="Book Antiqua" panose="02040602050305030304" pitchFamily="18" charset="0"/>
              </a:rPr>
              <a:t>, </a:t>
            </a:r>
            <a:r>
              <a:rPr lang="en-US" b="1" dirty="0">
                <a:latin typeface="Book Antiqua" panose="02040602050305030304" pitchFamily="18" charset="0"/>
              </a:rPr>
              <a:t>Member - 4</a:t>
            </a:r>
            <a:r>
              <a:rPr lang="en-US" dirty="0">
                <a:latin typeface="Book Antiqua" panose="02040602050305030304" pitchFamily="18" charset="0"/>
              </a:rPr>
              <a:t>, and </a:t>
            </a:r>
            <a:r>
              <a:rPr lang="en-US" b="1" dirty="0">
                <a:latin typeface="Book Antiqua" panose="02040602050305030304" pitchFamily="18" charset="0"/>
              </a:rPr>
              <a:t>Service - 7 </a:t>
            </a:r>
            <a:r>
              <a:rPr lang="en-US" dirty="0">
                <a:latin typeface="Book Antiqua" panose="02040602050305030304" pitchFamily="18" charset="0"/>
              </a:rPr>
              <a:t>show Block 24.</a:t>
            </a:r>
          </a:p>
        </p:txBody>
      </p:sp>
      <p:pic>
        <p:nvPicPr>
          <p:cNvPr id="36" name="Audio 35">
            <a:hlinkClick r:id="" action="ppaction://media"/>
            <a:extLst>
              <a:ext uri="{FF2B5EF4-FFF2-40B4-BE49-F238E27FC236}">
                <a16:creationId xmlns:a16="http://schemas.microsoft.com/office/drawing/2014/main" id="{175FC67A-F72A-E2A9-A75C-333D0D2C152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23622" y="4855280"/>
            <a:ext cx="2057400" cy="2057400"/>
          </a:xfrm>
          <a:prstGeom prst="ellipse">
            <a:avLst/>
          </a:prstGeom>
        </p:spPr>
      </p:pic>
      <p:sp>
        <p:nvSpPr>
          <p:cNvPr id="11" name="TextBox 10">
            <a:extLst>
              <a:ext uri="{FF2B5EF4-FFF2-40B4-BE49-F238E27FC236}">
                <a16:creationId xmlns:a16="http://schemas.microsoft.com/office/drawing/2014/main" id="{2007A470-94CB-46EA-44FB-82B31174CA12}"/>
              </a:ext>
            </a:extLst>
          </p:cNvPr>
          <p:cNvSpPr txBox="1"/>
          <p:nvPr/>
        </p:nvSpPr>
        <p:spPr>
          <a:xfrm>
            <a:off x="146204" y="1618488"/>
            <a:ext cx="1856332" cy="92333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dirty="0">
                <a:solidFill>
                  <a:schemeClr val="tx1"/>
                </a:solidFill>
                <a:latin typeface="Book Antiqua" panose="02040602050305030304" pitchFamily="18" charset="0"/>
              </a:rPr>
              <a:t>Block 2: </a:t>
            </a:r>
          </a:p>
          <a:p>
            <a:r>
              <a:rPr lang="en-US" dirty="0">
                <a:solidFill>
                  <a:schemeClr val="tx1"/>
                </a:solidFill>
                <a:latin typeface="Book Antiqua" panose="02040602050305030304" pitchFamily="18" charset="0"/>
              </a:rPr>
              <a:t>Army – Air – Navy – Marines</a:t>
            </a:r>
          </a:p>
        </p:txBody>
      </p:sp>
      <p:cxnSp>
        <p:nvCxnSpPr>
          <p:cNvPr id="17" name="Straight Arrow Connector 16">
            <a:extLst>
              <a:ext uri="{FF2B5EF4-FFF2-40B4-BE49-F238E27FC236}">
                <a16:creationId xmlns:a16="http://schemas.microsoft.com/office/drawing/2014/main" id="{D79DFC8E-0D22-3EA5-2A4E-154154F7BB28}"/>
              </a:ext>
            </a:extLst>
          </p:cNvPr>
          <p:cNvCxnSpPr/>
          <p:nvPr/>
        </p:nvCxnSpPr>
        <p:spPr>
          <a:xfrm flipV="1">
            <a:off x="2002536" y="1618488"/>
            <a:ext cx="1508760" cy="356616"/>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19" name="Straight Arrow Connector 18">
            <a:extLst>
              <a:ext uri="{FF2B5EF4-FFF2-40B4-BE49-F238E27FC236}">
                <a16:creationId xmlns:a16="http://schemas.microsoft.com/office/drawing/2014/main" id="{0EDC58B9-05E3-A3F4-104B-91DFE64BB72B}"/>
              </a:ext>
            </a:extLst>
          </p:cNvPr>
          <p:cNvCxnSpPr/>
          <p:nvPr/>
        </p:nvCxnSpPr>
        <p:spPr>
          <a:xfrm>
            <a:off x="2002536" y="3767328"/>
            <a:ext cx="228600" cy="429768"/>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21" name="Straight Arrow Connector 20">
            <a:extLst>
              <a:ext uri="{FF2B5EF4-FFF2-40B4-BE49-F238E27FC236}">
                <a16:creationId xmlns:a16="http://schemas.microsoft.com/office/drawing/2014/main" id="{48D81519-60CC-41E0-9C29-80A3A8119902}"/>
              </a:ext>
            </a:extLst>
          </p:cNvPr>
          <p:cNvCxnSpPr>
            <a:stCxn id="7" idx="1"/>
          </p:cNvCxnSpPr>
          <p:nvPr/>
        </p:nvCxnSpPr>
        <p:spPr>
          <a:xfrm flipH="1" flipV="1">
            <a:off x="6137148" y="2757641"/>
            <a:ext cx="603505" cy="43394"/>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23" name="Straight Arrow Connector 22">
            <a:extLst>
              <a:ext uri="{FF2B5EF4-FFF2-40B4-BE49-F238E27FC236}">
                <a16:creationId xmlns:a16="http://schemas.microsoft.com/office/drawing/2014/main" id="{7AEFFA40-C73F-D242-009B-00E986969094}"/>
              </a:ext>
            </a:extLst>
          </p:cNvPr>
          <p:cNvCxnSpPr>
            <a:stCxn id="12" idx="1"/>
          </p:cNvCxnSpPr>
          <p:nvPr/>
        </p:nvCxnSpPr>
        <p:spPr>
          <a:xfrm flipH="1">
            <a:off x="5129784" y="4562024"/>
            <a:ext cx="1235964" cy="1152976"/>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25" name="Straight Arrow Connector 24">
            <a:extLst>
              <a:ext uri="{FF2B5EF4-FFF2-40B4-BE49-F238E27FC236}">
                <a16:creationId xmlns:a16="http://schemas.microsoft.com/office/drawing/2014/main" id="{3C5DAA92-517B-87A5-75FE-8006592D559D}"/>
              </a:ext>
            </a:extLst>
          </p:cNvPr>
          <p:cNvCxnSpPr/>
          <p:nvPr/>
        </p:nvCxnSpPr>
        <p:spPr>
          <a:xfrm flipH="1">
            <a:off x="6245352" y="6102096"/>
            <a:ext cx="120396" cy="185144"/>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54283913"/>
      </p:ext>
    </p:extLst>
  </p:cSld>
  <p:clrMapOvr>
    <a:masterClrMapping/>
  </p:clrMapOvr>
  <mc:AlternateContent xmlns:mc="http://schemas.openxmlformats.org/markup-compatibility/2006" xmlns:p14="http://schemas.microsoft.com/office/powerpoint/2010/main">
    <mc:Choice Requires="p14">
      <p:transition spd="slow" p14:dur="2000" advTm="60608"/>
    </mc:Choice>
    <mc:Fallback xmlns="">
      <p:transition spd="slow" advTm="60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5"/>
          <p:cNvSpPr>
            <a:spLocks noGrp="1"/>
          </p:cNvSpPr>
          <p:nvPr>
            <p:ph type="title"/>
          </p:nvPr>
        </p:nvSpPr>
        <p:spPr/>
        <p:txBody>
          <a:bodyPr>
            <a:normAutofit/>
          </a:bodyPr>
          <a:lstStyle/>
          <a:p>
            <a:pPr algn="ctr"/>
            <a:r>
              <a:rPr lang="en-US" sz="4400" b="1">
                <a:latin typeface="Book Antiqua" panose="02040602050305030304" pitchFamily="18" charset="0"/>
              </a:rPr>
              <a:t>Leave &amp; Absences</a:t>
            </a:r>
          </a:p>
        </p:txBody>
      </p:sp>
      <p:sp>
        <p:nvSpPr>
          <p:cNvPr id="36867" name="TextBox 5"/>
          <p:cNvSpPr txBox="1">
            <a:spLocks noChangeArrowheads="1"/>
          </p:cNvSpPr>
          <p:nvPr/>
        </p:nvSpPr>
        <p:spPr bwMode="auto">
          <a:xfrm>
            <a:off x="304800" y="1828800"/>
            <a:ext cx="3886200" cy="4462760"/>
          </a:xfrm>
          <a:prstGeom prst="rect">
            <a:avLst/>
          </a:prstGeom>
          <a:noFill/>
          <a:ln w="9525">
            <a:noFill/>
            <a:miter lim="800000"/>
            <a:headEnd/>
            <a:tailEnd/>
          </a:ln>
        </p:spPr>
        <p:txBody>
          <a:bodyPr wrap="square">
            <a:spAutoFit/>
          </a:bodyPr>
          <a:lstStyle/>
          <a:p>
            <a:pPr>
              <a:buClr>
                <a:schemeClr val="accent2">
                  <a:lumMod val="75000"/>
                </a:schemeClr>
              </a:buClr>
            </a:pPr>
            <a:r>
              <a:rPr lang="en-US" sz="2400" b="1" u="sng" dirty="0">
                <a:solidFill>
                  <a:schemeClr val="bg1"/>
                </a:solidFill>
                <a:latin typeface="Book Antiqua" panose="02040602050305030304" pitchFamily="18" charset="0"/>
              </a:rPr>
              <a:t>Common Types of Leave:</a:t>
            </a:r>
          </a:p>
          <a:p>
            <a:pPr marL="342900" indent="-342900">
              <a:buClr>
                <a:schemeClr val="accent2">
                  <a:lumMod val="75000"/>
                </a:schemeClr>
              </a:buClr>
              <a:buFont typeface="Book Antiqua" panose="02040602050305030304" pitchFamily="18" charset="0"/>
              <a:buChar char="•"/>
            </a:pPr>
            <a:r>
              <a:rPr lang="en-US" sz="2400" dirty="0">
                <a:latin typeface="Book Antiqua" panose="02040602050305030304" pitchFamily="18" charset="0"/>
              </a:rPr>
              <a:t>Annual</a:t>
            </a:r>
          </a:p>
          <a:p>
            <a:pPr marL="342900" indent="-342900">
              <a:buClr>
                <a:schemeClr val="accent2">
                  <a:lumMod val="75000"/>
                </a:schemeClr>
              </a:buClr>
              <a:buFont typeface="Book Antiqua" panose="02040602050305030304" pitchFamily="18" charset="0"/>
              <a:buChar char="•"/>
            </a:pPr>
            <a:r>
              <a:rPr lang="en-US" sz="2400" dirty="0">
                <a:latin typeface="Book Antiqua" panose="02040602050305030304" pitchFamily="18" charset="0"/>
              </a:rPr>
              <a:t>Sick </a:t>
            </a:r>
          </a:p>
          <a:p>
            <a:pPr marL="342900" indent="-342900">
              <a:buClr>
                <a:schemeClr val="accent2">
                  <a:lumMod val="75000"/>
                </a:schemeClr>
              </a:buClr>
              <a:buFont typeface="Book Antiqua" panose="02040602050305030304" pitchFamily="18" charset="0"/>
              <a:buChar char="•"/>
            </a:pPr>
            <a:r>
              <a:rPr lang="en-US" sz="2400" dirty="0">
                <a:latin typeface="Book Antiqua" panose="02040602050305030304" pitchFamily="18" charset="0"/>
              </a:rPr>
              <a:t>Military</a:t>
            </a:r>
            <a:endParaRPr lang="en-US" sz="2600" dirty="0">
              <a:latin typeface="Book Antiqua" panose="02040602050305030304" pitchFamily="18" charset="0"/>
            </a:endParaRPr>
          </a:p>
          <a:p>
            <a:pPr>
              <a:buClr>
                <a:srgbClr val="FFC000"/>
              </a:buClr>
            </a:pPr>
            <a:endParaRPr lang="en-US" sz="2200" b="1" dirty="0">
              <a:latin typeface="Book Antiqua" panose="02040602050305030304" pitchFamily="18" charset="0"/>
            </a:endParaRPr>
          </a:p>
          <a:p>
            <a:pPr>
              <a:buClr>
                <a:srgbClr val="FFC000"/>
              </a:buClr>
            </a:pPr>
            <a:r>
              <a:rPr lang="en-US" sz="2200" dirty="0">
                <a:solidFill>
                  <a:schemeClr val="bg1"/>
                </a:solidFill>
                <a:latin typeface="Book Antiqua" panose="02040602050305030304" pitchFamily="18" charset="0"/>
              </a:rPr>
              <a:t>Leave Balances can be found on your LES. </a:t>
            </a:r>
          </a:p>
          <a:p>
            <a:pPr algn="ctr">
              <a:buClr>
                <a:srgbClr val="FFC000"/>
              </a:buClr>
            </a:pPr>
            <a:endParaRPr lang="en-US" sz="2600" dirty="0">
              <a:latin typeface="Book Antiqua" panose="02040602050305030304" pitchFamily="18" charset="0"/>
            </a:endParaRPr>
          </a:p>
          <a:p>
            <a:pPr>
              <a:buClr>
                <a:srgbClr val="FFC000"/>
              </a:buClr>
            </a:pPr>
            <a:r>
              <a:rPr lang="en-US" sz="2400" b="1" u="sng" dirty="0">
                <a:solidFill>
                  <a:schemeClr val="bg1"/>
                </a:solidFill>
                <a:latin typeface="Book Antiqua" panose="02040602050305030304" pitchFamily="18" charset="0"/>
              </a:rPr>
              <a:t>Other Types of Leave:</a:t>
            </a:r>
          </a:p>
          <a:p>
            <a:pPr marL="342900" indent="-342900">
              <a:buClr>
                <a:schemeClr val="accent2">
                  <a:lumMod val="75000"/>
                </a:schemeClr>
              </a:buClr>
              <a:buFont typeface="Book Antiqua" panose="02040602050305030304" pitchFamily="18" charset="0"/>
              <a:buChar char="•"/>
            </a:pPr>
            <a:r>
              <a:rPr lang="en-US" sz="2400" dirty="0">
                <a:latin typeface="Book Antiqua" panose="02040602050305030304" pitchFamily="18" charset="0"/>
              </a:rPr>
              <a:t> Court –for jury duty, witness, etc.</a:t>
            </a:r>
          </a:p>
          <a:p>
            <a:pPr marL="342900" indent="-342900">
              <a:buClr>
                <a:schemeClr val="accent2">
                  <a:lumMod val="75000"/>
                </a:schemeClr>
              </a:buClr>
              <a:buFont typeface="Book Antiqua" panose="02040602050305030304" pitchFamily="18" charset="0"/>
              <a:buChar char="•"/>
            </a:pPr>
            <a:r>
              <a:rPr lang="en-US" sz="2400" dirty="0">
                <a:latin typeface="Book Antiqua" panose="02040602050305030304" pitchFamily="18" charset="0"/>
              </a:rPr>
              <a:t> Administrative</a:t>
            </a:r>
          </a:p>
        </p:txBody>
      </p:sp>
      <p:graphicFrame>
        <p:nvGraphicFramePr>
          <p:cNvPr id="2" name="Table 1"/>
          <p:cNvGraphicFramePr>
            <a:graphicFrameLocks noGrp="1"/>
          </p:cNvGraphicFramePr>
          <p:nvPr>
            <p:extLst>
              <p:ext uri="{D42A27DB-BD31-4B8C-83A1-F6EECF244321}">
                <p14:modId xmlns:p14="http://schemas.microsoft.com/office/powerpoint/2010/main" val="1485880049"/>
              </p:ext>
            </p:extLst>
          </p:nvPr>
        </p:nvGraphicFramePr>
        <p:xfrm>
          <a:off x="4648200" y="1828800"/>
          <a:ext cx="3581400" cy="438912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1877644606"/>
                    </a:ext>
                  </a:extLst>
                </a:gridCol>
              </a:tblGrid>
              <a:tr h="340360">
                <a:tc>
                  <a:txBody>
                    <a:bodyPr/>
                    <a:lstStyle/>
                    <a:p>
                      <a:pPr algn="ctr"/>
                      <a:r>
                        <a:rPr lang="en-US" u="sng"/>
                        <a:t>Federal Holidays</a:t>
                      </a:r>
                    </a:p>
                  </a:txBody>
                  <a:tcPr/>
                </a:tc>
                <a:extLst>
                  <a:ext uri="{0D108BD9-81ED-4DB2-BD59-A6C34878D82A}">
                    <a16:rowId xmlns:a16="http://schemas.microsoft.com/office/drawing/2014/main" val="4274569016"/>
                  </a:ext>
                </a:extLst>
              </a:tr>
              <a:tr h="340360">
                <a:tc>
                  <a:txBody>
                    <a:bodyPr/>
                    <a:lstStyle/>
                    <a:p>
                      <a:pPr algn="ctr"/>
                      <a:r>
                        <a:rPr lang="en-US"/>
                        <a:t>New Year’s Day</a:t>
                      </a:r>
                    </a:p>
                  </a:txBody>
                  <a:tcPr/>
                </a:tc>
                <a:extLst>
                  <a:ext uri="{0D108BD9-81ED-4DB2-BD59-A6C34878D82A}">
                    <a16:rowId xmlns:a16="http://schemas.microsoft.com/office/drawing/2014/main" val="1428330362"/>
                  </a:ext>
                </a:extLst>
              </a:tr>
              <a:tr h="340360">
                <a:tc>
                  <a:txBody>
                    <a:bodyPr/>
                    <a:lstStyle/>
                    <a:p>
                      <a:pPr algn="ctr"/>
                      <a:r>
                        <a:rPr lang="en-US"/>
                        <a:t>Martin Luther King Day</a:t>
                      </a:r>
                    </a:p>
                  </a:txBody>
                  <a:tcPr/>
                </a:tc>
                <a:extLst>
                  <a:ext uri="{0D108BD9-81ED-4DB2-BD59-A6C34878D82A}">
                    <a16:rowId xmlns:a16="http://schemas.microsoft.com/office/drawing/2014/main" val="2083355986"/>
                  </a:ext>
                </a:extLst>
              </a:tr>
              <a:tr h="340360">
                <a:tc>
                  <a:txBody>
                    <a:bodyPr/>
                    <a:lstStyle/>
                    <a:p>
                      <a:pPr algn="ctr"/>
                      <a:r>
                        <a:rPr lang="en-US"/>
                        <a:t>Presidents’ Day</a:t>
                      </a:r>
                    </a:p>
                  </a:txBody>
                  <a:tcPr/>
                </a:tc>
                <a:extLst>
                  <a:ext uri="{0D108BD9-81ED-4DB2-BD59-A6C34878D82A}">
                    <a16:rowId xmlns:a16="http://schemas.microsoft.com/office/drawing/2014/main" val="2318178101"/>
                  </a:ext>
                </a:extLst>
              </a:tr>
              <a:tr h="340360">
                <a:tc>
                  <a:txBody>
                    <a:bodyPr/>
                    <a:lstStyle/>
                    <a:p>
                      <a:pPr algn="ctr"/>
                      <a:r>
                        <a:rPr lang="en-US"/>
                        <a:t>Memorial Day</a:t>
                      </a:r>
                    </a:p>
                  </a:txBody>
                  <a:tcPr/>
                </a:tc>
                <a:extLst>
                  <a:ext uri="{0D108BD9-81ED-4DB2-BD59-A6C34878D82A}">
                    <a16:rowId xmlns:a16="http://schemas.microsoft.com/office/drawing/2014/main" val="87250752"/>
                  </a:ext>
                </a:extLst>
              </a:tr>
              <a:tr h="340360">
                <a:tc>
                  <a:txBody>
                    <a:bodyPr/>
                    <a:lstStyle/>
                    <a:p>
                      <a:pPr algn="ctr"/>
                      <a:r>
                        <a:rPr lang="en-US"/>
                        <a:t>Juneteenth</a:t>
                      </a:r>
                    </a:p>
                  </a:txBody>
                  <a:tcPr/>
                </a:tc>
                <a:extLst>
                  <a:ext uri="{0D108BD9-81ED-4DB2-BD59-A6C34878D82A}">
                    <a16:rowId xmlns:a16="http://schemas.microsoft.com/office/drawing/2014/main" val="2330230446"/>
                  </a:ext>
                </a:extLst>
              </a:tr>
              <a:tr h="340360">
                <a:tc>
                  <a:txBody>
                    <a:bodyPr/>
                    <a:lstStyle/>
                    <a:p>
                      <a:pPr algn="ctr"/>
                      <a:r>
                        <a:rPr lang="en-US"/>
                        <a:t>Independence Day</a:t>
                      </a:r>
                    </a:p>
                  </a:txBody>
                  <a:tcPr/>
                </a:tc>
                <a:extLst>
                  <a:ext uri="{0D108BD9-81ED-4DB2-BD59-A6C34878D82A}">
                    <a16:rowId xmlns:a16="http://schemas.microsoft.com/office/drawing/2014/main" val="3914534072"/>
                  </a:ext>
                </a:extLst>
              </a:tr>
              <a:tr h="340360">
                <a:tc>
                  <a:txBody>
                    <a:bodyPr/>
                    <a:lstStyle/>
                    <a:p>
                      <a:pPr algn="ctr"/>
                      <a:r>
                        <a:rPr lang="en-US"/>
                        <a:t>Labor</a:t>
                      </a:r>
                      <a:r>
                        <a:rPr lang="en-US" baseline="0"/>
                        <a:t> Day</a:t>
                      </a:r>
                      <a:endParaRPr lang="en-US"/>
                    </a:p>
                  </a:txBody>
                  <a:tcPr/>
                </a:tc>
                <a:extLst>
                  <a:ext uri="{0D108BD9-81ED-4DB2-BD59-A6C34878D82A}">
                    <a16:rowId xmlns:a16="http://schemas.microsoft.com/office/drawing/2014/main" val="1372940974"/>
                  </a:ext>
                </a:extLst>
              </a:tr>
              <a:tr h="340360">
                <a:tc>
                  <a:txBody>
                    <a:bodyPr/>
                    <a:lstStyle/>
                    <a:p>
                      <a:pPr algn="ctr"/>
                      <a:r>
                        <a:rPr lang="en-US"/>
                        <a:t>Columbus Day</a:t>
                      </a:r>
                    </a:p>
                  </a:txBody>
                  <a:tcPr/>
                </a:tc>
                <a:extLst>
                  <a:ext uri="{0D108BD9-81ED-4DB2-BD59-A6C34878D82A}">
                    <a16:rowId xmlns:a16="http://schemas.microsoft.com/office/drawing/2014/main" val="1087056196"/>
                  </a:ext>
                </a:extLst>
              </a:tr>
              <a:tr h="340360">
                <a:tc>
                  <a:txBody>
                    <a:bodyPr/>
                    <a:lstStyle/>
                    <a:p>
                      <a:pPr algn="ctr"/>
                      <a:r>
                        <a:rPr lang="en-US"/>
                        <a:t>Veterans Day</a:t>
                      </a:r>
                    </a:p>
                  </a:txBody>
                  <a:tcPr/>
                </a:tc>
                <a:extLst>
                  <a:ext uri="{0D108BD9-81ED-4DB2-BD59-A6C34878D82A}">
                    <a16:rowId xmlns:a16="http://schemas.microsoft.com/office/drawing/2014/main" val="3173048555"/>
                  </a:ext>
                </a:extLst>
              </a:tr>
              <a:tr h="340360">
                <a:tc>
                  <a:txBody>
                    <a:bodyPr/>
                    <a:lstStyle/>
                    <a:p>
                      <a:pPr algn="ctr"/>
                      <a:r>
                        <a:rPr lang="en-US"/>
                        <a:t>Thanksgiving Day</a:t>
                      </a:r>
                    </a:p>
                  </a:txBody>
                  <a:tcPr/>
                </a:tc>
                <a:extLst>
                  <a:ext uri="{0D108BD9-81ED-4DB2-BD59-A6C34878D82A}">
                    <a16:rowId xmlns:a16="http://schemas.microsoft.com/office/drawing/2014/main" val="280562588"/>
                  </a:ext>
                </a:extLst>
              </a:tr>
              <a:tr h="340360">
                <a:tc>
                  <a:txBody>
                    <a:bodyPr/>
                    <a:lstStyle/>
                    <a:p>
                      <a:pPr algn="ctr"/>
                      <a:r>
                        <a:rPr lang="en-US"/>
                        <a:t>Christmas</a:t>
                      </a:r>
                      <a:r>
                        <a:rPr lang="en-US" baseline="0"/>
                        <a:t> Day</a:t>
                      </a:r>
                      <a:endParaRPr lang="en-US"/>
                    </a:p>
                  </a:txBody>
                  <a:tcPr/>
                </a:tc>
                <a:extLst>
                  <a:ext uri="{0D108BD9-81ED-4DB2-BD59-A6C34878D82A}">
                    <a16:rowId xmlns:a16="http://schemas.microsoft.com/office/drawing/2014/main" val="2629023776"/>
                  </a:ext>
                </a:extLst>
              </a:tr>
            </a:tbl>
          </a:graphicData>
        </a:graphic>
      </p:graphicFrame>
      <p:pic>
        <p:nvPicPr>
          <p:cNvPr id="25" name="Audio 24">
            <a:hlinkClick r:id="" action="ppaction://media"/>
            <a:extLst>
              <a:ext uri="{FF2B5EF4-FFF2-40B4-BE49-F238E27FC236}">
                <a16:creationId xmlns:a16="http://schemas.microsoft.com/office/drawing/2014/main" id="{5935BE81-CBF4-570E-E8A0-5A0DD37383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5250"/>
    </mc:Choice>
    <mc:Fallback xmlns="">
      <p:transition spd="slow" advTm="25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idx="1"/>
          </p:nvPr>
        </p:nvSpPr>
        <p:spPr>
          <a:xfrm>
            <a:off x="457200" y="1447800"/>
            <a:ext cx="8229600" cy="4683125"/>
          </a:xfrm>
        </p:spPr>
        <p:txBody>
          <a:bodyPr>
            <a:normAutofit/>
          </a:bodyPr>
          <a:lstStyle/>
          <a:p>
            <a:pPr algn="ctr" eaLnBrk="1" hangingPunct="1">
              <a:lnSpc>
                <a:spcPct val="90000"/>
              </a:lnSpc>
              <a:buFontTx/>
              <a:buNone/>
            </a:pPr>
            <a:r>
              <a:rPr lang="en-US" sz="2200" b="1" u="sng" dirty="0">
                <a:solidFill>
                  <a:schemeClr val="bg1"/>
                </a:solidFill>
                <a:latin typeface="Book Antiqua" panose="02040602050305030304" pitchFamily="18" charset="0"/>
              </a:rPr>
              <a:t>Annual Leave</a:t>
            </a:r>
          </a:p>
          <a:p>
            <a:pPr algn="ctr" eaLnBrk="1" hangingPunct="1">
              <a:lnSpc>
                <a:spcPct val="90000"/>
              </a:lnSpc>
              <a:buFontTx/>
              <a:buNone/>
            </a:pPr>
            <a:endParaRPr lang="en-US" sz="2200" b="1" dirty="0">
              <a:latin typeface="Book Antiqua" panose="02040602050305030304" pitchFamily="18" charset="0"/>
            </a:endParaRPr>
          </a:p>
          <a:p>
            <a:pPr eaLnBrk="1" hangingPunct="1">
              <a:lnSpc>
                <a:spcPct val="90000"/>
              </a:lnSpc>
              <a:buFontTx/>
              <a:buNone/>
            </a:pPr>
            <a:r>
              <a:rPr lang="en-US" sz="2200" dirty="0">
                <a:latin typeface="Book Antiqua" panose="02040602050305030304" pitchFamily="18" charset="0"/>
              </a:rPr>
              <a:t>	</a:t>
            </a:r>
          </a:p>
          <a:p>
            <a:pPr eaLnBrk="1" hangingPunct="1">
              <a:lnSpc>
                <a:spcPct val="90000"/>
              </a:lnSpc>
              <a:buFontTx/>
              <a:buNone/>
            </a:pPr>
            <a:endParaRPr lang="en-US" sz="2200" dirty="0">
              <a:latin typeface="Book Antiqua" panose="02040602050305030304" pitchFamily="18" charset="0"/>
            </a:endParaRPr>
          </a:p>
          <a:p>
            <a:pPr eaLnBrk="1" hangingPunct="1">
              <a:lnSpc>
                <a:spcPct val="90000"/>
              </a:lnSpc>
              <a:buFontTx/>
              <a:buNone/>
            </a:pPr>
            <a:endParaRPr lang="en-US" sz="2200" dirty="0">
              <a:latin typeface="Book Antiqua" panose="02040602050305030304" pitchFamily="18" charset="0"/>
            </a:endParaRPr>
          </a:p>
          <a:p>
            <a:pPr eaLnBrk="1" hangingPunct="1">
              <a:lnSpc>
                <a:spcPct val="90000"/>
              </a:lnSpc>
              <a:buFontTx/>
              <a:buNone/>
            </a:pPr>
            <a:endParaRPr lang="en-US" sz="2200" dirty="0">
              <a:latin typeface="Book Antiqua" panose="02040602050305030304" pitchFamily="18" charset="0"/>
            </a:endParaRPr>
          </a:p>
          <a:p>
            <a:pPr eaLnBrk="1" hangingPunct="1">
              <a:lnSpc>
                <a:spcPct val="90000"/>
              </a:lnSpc>
            </a:pPr>
            <a:endParaRPr lang="en-US" sz="2200" dirty="0">
              <a:latin typeface="Book Antiqua" panose="02040602050305030304" pitchFamily="18" charset="0"/>
            </a:endParaRPr>
          </a:p>
          <a:p>
            <a:pPr>
              <a:lnSpc>
                <a:spcPct val="90000"/>
              </a:lnSpc>
            </a:pPr>
            <a:endParaRPr lang="en-US" sz="2200" dirty="0">
              <a:latin typeface="Book Antiqua" panose="02040602050305030304" pitchFamily="18" charset="0"/>
            </a:endParaRPr>
          </a:p>
          <a:p>
            <a:pPr>
              <a:lnSpc>
                <a:spcPct val="90000"/>
              </a:lnSpc>
              <a:buClr>
                <a:schemeClr val="accent2">
                  <a:lumMod val="75000"/>
                </a:schemeClr>
              </a:buClr>
              <a:buSzPct val="100000"/>
              <a:buFont typeface="Wingdings 2" panose="05020102010507070707" pitchFamily="18" charset="2"/>
              <a:buChar char=""/>
            </a:pPr>
            <a:r>
              <a:rPr lang="en-US" sz="2200" b="1" dirty="0">
                <a:solidFill>
                  <a:schemeClr val="bg1"/>
                </a:solidFill>
                <a:latin typeface="Book Antiqua" panose="02040602050305030304" pitchFamily="18" charset="0"/>
              </a:rPr>
              <a:t>240 hours </a:t>
            </a:r>
            <a:r>
              <a:rPr lang="en-US" sz="2200" b="1" u="sng" dirty="0">
                <a:solidFill>
                  <a:schemeClr val="bg1"/>
                </a:solidFill>
                <a:latin typeface="Book Antiqua" panose="02040602050305030304" pitchFamily="18" charset="0"/>
              </a:rPr>
              <a:t>maximum</a:t>
            </a:r>
            <a:r>
              <a:rPr lang="en-US" sz="2200" dirty="0">
                <a:solidFill>
                  <a:schemeClr val="bg1"/>
                </a:solidFill>
                <a:latin typeface="Book Antiqua" panose="02040602050305030304" pitchFamily="18" charset="0"/>
              </a:rPr>
              <a:t> </a:t>
            </a:r>
            <a:r>
              <a:rPr lang="en-US" sz="2200" dirty="0">
                <a:latin typeface="Book Antiqua" panose="02040602050305030304" pitchFamily="18" charset="0"/>
              </a:rPr>
              <a:t>carry over per calendar year.</a:t>
            </a:r>
          </a:p>
          <a:p>
            <a:pPr>
              <a:lnSpc>
                <a:spcPct val="90000"/>
              </a:lnSpc>
              <a:buClr>
                <a:schemeClr val="accent2">
                  <a:lumMod val="75000"/>
                </a:schemeClr>
              </a:buClr>
              <a:buSzPct val="100000"/>
              <a:buFont typeface="Wingdings 2" panose="05020102010507070707" pitchFamily="18" charset="2"/>
              <a:buChar char=""/>
            </a:pPr>
            <a:r>
              <a:rPr lang="en-US" sz="2200" b="1" u="sng" dirty="0">
                <a:solidFill>
                  <a:schemeClr val="bg1"/>
                </a:solidFill>
                <a:latin typeface="Book Antiqua" panose="02040602050305030304" pitchFamily="18" charset="0"/>
              </a:rPr>
              <a:t>Paid out </a:t>
            </a:r>
            <a:r>
              <a:rPr lang="en-US" sz="2200" dirty="0">
                <a:latin typeface="Book Antiqua" panose="02040602050305030304" pitchFamily="18" charset="0"/>
              </a:rPr>
              <a:t>in a lump sum if separated. </a:t>
            </a:r>
          </a:p>
          <a:p>
            <a:pPr>
              <a:lnSpc>
                <a:spcPct val="90000"/>
              </a:lnSpc>
              <a:buClr>
                <a:schemeClr val="accent2">
                  <a:lumMod val="75000"/>
                </a:schemeClr>
              </a:buClr>
              <a:buSzPct val="100000"/>
              <a:buFont typeface="Wingdings 2" panose="05020102010507070707" pitchFamily="18" charset="2"/>
              <a:buChar char=""/>
            </a:pPr>
            <a:r>
              <a:rPr lang="en-US" sz="2200" dirty="0">
                <a:latin typeface="Book Antiqua" panose="02040602050305030304" pitchFamily="18" charset="0"/>
              </a:rPr>
              <a:t>Temporary employees </a:t>
            </a:r>
            <a:r>
              <a:rPr lang="en-US" sz="2200" b="1" u="sng" dirty="0">
                <a:solidFill>
                  <a:schemeClr val="bg1"/>
                </a:solidFill>
                <a:latin typeface="Book Antiqua" panose="02040602050305030304" pitchFamily="18" charset="0"/>
              </a:rPr>
              <a:t>cannot use</a:t>
            </a:r>
            <a:r>
              <a:rPr lang="en-US" sz="2200" dirty="0">
                <a:solidFill>
                  <a:schemeClr val="bg1"/>
                </a:solidFill>
                <a:latin typeface="Book Antiqua" panose="02040602050305030304" pitchFamily="18" charset="0"/>
              </a:rPr>
              <a:t> </a:t>
            </a:r>
            <a:r>
              <a:rPr lang="en-US" sz="2200" dirty="0">
                <a:latin typeface="Book Antiqua" panose="02040602050305030304" pitchFamily="18" charset="0"/>
              </a:rPr>
              <a:t>annual leave until they have been on board for </a:t>
            </a:r>
            <a:r>
              <a:rPr lang="en-US" sz="2200" b="1" dirty="0">
                <a:solidFill>
                  <a:schemeClr val="bg1"/>
                </a:solidFill>
                <a:latin typeface="Book Antiqua" panose="02040602050305030304" pitchFamily="18" charset="0"/>
              </a:rPr>
              <a:t>90 days</a:t>
            </a:r>
            <a:r>
              <a:rPr lang="en-US" sz="2200" dirty="0">
                <a:latin typeface="Book Antiqua" panose="02040602050305030304" pitchFamily="18" charset="0"/>
              </a:rPr>
              <a:t>.</a:t>
            </a:r>
          </a:p>
        </p:txBody>
      </p:sp>
      <p:sp>
        <p:nvSpPr>
          <p:cNvPr id="315394" name="Rectangle 2"/>
          <p:cNvSpPr>
            <a:spLocks noGrp="1" noChangeArrowheads="1"/>
          </p:cNvSpPr>
          <p:nvPr>
            <p:ph type="title"/>
          </p:nvPr>
        </p:nvSpPr>
        <p:spPr>
          <a:xfrm>
            <a:off x="457200" y="457200"/>
            <a:ext cx="8229600" cy="914400"/>
          </a:xfrm>
        </p:spPr>
        <p:txBody>
          <a:bodyPr>
            <a:normAutofit fontScale="90000"/>
          </a:bodyPr>
          <a:lstStyle/>
          <a:p>
            <a:pPr algn="ctr" eaLnBrk="1" fontAlgn="auto" hangingPunct="1">
              <a:spcAft>
                <a:spcPts val="0"/>
              </a:spcAft>
              <a:defRPr/>
            </a:pPr>
            <a:r>
              <a:rPr lang="en-US" sz="4400" b="1" dirty="0">
                <a:solidFill>
                  <a:schemeClr val="tx1"/>
                </a:solidFill>
                <a:latin typeface="Book Antiqua" panose="02040602050305030304" pitchFamily="18" charset="0"/>
              </a:rPr>
              <a:t>Leave &amp; Absences</a:t>
            </a:r>
            <a:br>
              <a:rPr lang="en-US" sz="4400" b="1" dirty="0">
                <a:solidFill>
                  <a:schemeClr val="tx1"/>
                </a:solidFill>
                <a:latin typeface="Book Antiqua" panose="02040602050305030304" pitchFamily="18" charset="0"/>
              </a:rPr>
            </a:br>
            <a:r>
              <a:rPr lang="en-US" sz="4400" b="1" dirty="0">
                <a:solidFill>
                  <a:schemeClr val="tx1"/>
                </a:solidFill>
                <a:latin typeface="Book Antiqua" panose="02040602050305030304" pitchFamily="18" charset="0"/>
              </a:rPr>
              <a:t>(Cont.)</a:t>
            </a:r>
          </a:p>
        </p:txBody>
      </p:sp>
      <p:graphicFrame>
        <p:nvGraphicFramePr>
          <p:cNvPr id="4" name="Diagram 3"/>
          <p:cNvGraphicFramePr/>
          <p:nvPr>
            <p:extLst>
              <p:ext uri="{D42A27DB-BD31-4B8C-83A1-F6EECF244321}">
                <p14:modId xmlns:p14="http://schemas.microsoft.com/office/powerpoint/2010/main" val="1404719463"/>
              </p:ext>
            </p:extLst>
          </p:nvPr>
        </p:nvGraphicFramePr>
        <p:xfrm>
          <a:off x="1447800" y="2209800"/>
          <a:ext cx="5715000" cy="1981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8" name="Audio 27">
            <a:hlinkClick r:id="" action="ppaction://media"/>
            <a:extLst>
              <a:ext uri="{FF2B5EF4-FFF2-40B4-BE49-F238E27FC236}">
                <a16:creationId xmlns:a16="http://schemas.microsoft.com/office/drawing/2014/main" id="{EA20FFEA-3792-B82A-B0A6-2A16085D885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966"/>
    </mc:Choice>
    <mc:Fallback xmlns="">
      <p:transition spd="slow" advTm="34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438912" y="1447800"/>
            <a:ext cx="8229600" cy="5029200"/>
          </a:xfrm>
        </p:spPr>
        <p:txBody>
          <a:bodyPr>
            <a:normAutofit fontScale="92500" lnSpcReduction="20000"/>
          </a:bodyPr>
          <a:lstStyle/>
          <a:p>
            <a:pPr algn="ctr" eaLnBrk="1" hangingPunct="1">
              <a:buFontTx/>
              <a:buNone/>
            </a:pPr>
            <a:r>
              <a:rPr lang="en-US" sz="2400" b="1" u="sng" dirty="0">
                <a:solidFill>
                  <a:schemeClr val="bg1"/>
                </a:solidFill>
                <a:latin typeface="Book Antiqua" panose="02040602050305030304" pitchFamily="18" charset="0"/>
              </a:rPr>
              <a:t>Sick Leave</a:t>
            </a:r>
          </a:p>
          <a:p>
            <a:pPr algn="ctr" eaLnBrk="1" hangingPunct="1">
              <a:buFontTx/>
              <a:buNone/>
            </a:pPr>
            <a:endParaRPr lang="en-US" sz="2400" b="1" u="sng" dirty="0">
              <a:solidFill>
                <a:srgbClr val="FFFF66"/>
              </a:solidFill>
              <a:latin typeface="Book Antiqua" panose="02040602050305030304" pitchFamily="18" charset="0"/>
            </a:endParaRPr>
          </a:p>
          <a:p>
            <a:pPr eaLnBrk="1" hangingPunct="1">
              <a:buClr>
                <a:schemeClr val="accent2">
                  <a:lumMod val="75000"/>
                </a:schemeClr>
              </a:buClr>
              <a:buSzPct val="100000"/>
              <a:buFont typeface="Wingdings 2" panose="05020102010507070707" pitchFamily="18" charset="2"/>
              <a:buChar char=""/>
            </a:pPr>
            <a:r>
              <a:rPr lang="en-US" sz="2400" dirty="0">
                <a:latin typeface="Book Antiqua" panose="02040602050305030304" pitchFamily="18" charset="0"/>
              </a:rPr>
              <a:t>Earn 4 hours per pay period</a:t>
            </a:r>
          </a:p>
          <a:p>
            <a:pPr eaLnBrk="1" hangingPunct="1">
              <a:buClr>
                <a:schemeClr val="accent2">
                  <a:lumMod val="75000"/>
                </a:schemeClr>
              </a:buClr>
              <a:buSzPct val="100000"/>
              <a:buFont typeface="Wingdings 2" panose="05020102010507070707" pitchFamily="18" charset="2"/>
              <a:buChar char=""/>
            </a:pPr>
            <a:endParaRPr lang="en-US" sz="2400" dirty="0">
              <a:latin typeface="Book Antiqua" panose="02040602050305030304" pitchFamily="18" charset="0"/>
            </a:endParaRPr>
          </a:p>
          <a:p>
            <a:pPr eaLnBrk="1" hangingPunct="1">
              <a:buClr>
                <a:schemeClr val="accent2">
                  <a:lumMod val="75000"/>
                </a:schemeClr>
              </a:buClr>
              <a:buSzPct val="100000"/>
              <a:buFont typeface="Wingdings 2" panose="05020102010507070707" pitchFamily="18" charset="2"/>
              <a:buChar char=""/>
            </a:pPr>
            <a:r>
              <a:rPr lang="en-US" sz="2400" b="1" u="sng" dirty="0">
                <a:solidFill>
                  <a:schemeClr val="bg1"/>
                </a:solidFill>
                <a:latin typeface="Book Antiqua" panose="02040602050305030304" pitchFamily="18" charset="0"/>
              </a:rPr>
              <a:t>No maximum </a:t>
            </a:r>
            <a:r>
              <a:rPr lang="en-US" sz="2400" dirty="0">
                <a:latin typeface="Book Antiqua" panose="02040602050305030304" pitchFamily="18" charset="0"/>
              </a:rPr>
              <a:t>carry over</a:t>
            </a:r>
          </a:p>
          <a:p>
            <a:pPr eaLnBrk="1" hangingPunct="1">
              <a:buClr>
                <a:schemeClr val="accent2">
                  <a:lumMod val="75000"/>
                </a:schemeClr>
              </a:buClr>
              <a:buSzPct val="100000"/>
              <a:buFont typeface="Wingdings 2" panose="05020102010507070707" pitchFamily="18" charset="2"/>
              <a:buChar char=""/>
            </a:pPr>
            <a:endParaRPr lang="en-US" sz="2400" dirty="0">
              <a:latin typeface="Book Antiqua" panose="02040602050305030304" pitchFamily="18" charset="0"/>
            </a:endParaRPr>
          </a:p>
          <a:p>
            <a:pPr eaLnBrk="1" hangingPunct="1">
              <a:buClr>
                <a:schemeClr val="accent2">
                  <a:lumMod val="75000"/>
                </a:schemeClr>
              </a:buClr>
              <a:buSzPct val="100000"/>
              <a:buFont typeface="Wingdings 2" panose="05020102010507070707" pitchFamily="18" charset="2"/>
              <a:buChar char=""/>
            </a:pPr>
            <a:r>
              <a:rPr lang="en-US" sz="2400" dirty="0">
                <a:latin typeface="Book Antiqua" panose="02040602050305030304" pitchFamily="18" charset="0"/>
              </a:rPr>
              <a:t>May advance </a:t>
            </a:r>
            <a:r>
              <a:rPr lang="en-US" sz="2400" b="1" dirty="0">
                <a:solidFill>
                  <a:schemeClr val="bg1"/>
                </a:solidFill>
                <a:latin typeface="Book Antiqua" panose="02040602050305030304" pitchFamily="18" charset="0"/>
              </a:rPr>
              <a:t>up to 240 hours (30 Days)</a:t>
            </a:r>
            <a:r>
              <a:rPr lang="en-US" sz="2400" dirty="0">
                <a:latin typeface="Book Antiqua" panose="02040602050305030304" pitchFamily="18" charset="0"/>
              </a:rPr>
              <a:t> for medical emergencies. </a:t>
            </a:r>
            <a:r>
              <a:rPr lang="en-US" sz="2400" b="1" u="sng" dirty="0">
                <a:latin typeface="Book Antiqua" panose="02040602050305030304" pitchFamily="18" charset="0"/>
              </a:rPr>
              <a:t>Must be approved by supervisor and HR</a:t>
            </a:r>
            <a:r>
              <a:rPr lang="en-US" sz="2400" dirty="0">
                <a:latin typeface="Book Antiqua" panose="02040602050305030304" pitchFamily="18" charset="0"/>
              </a:rPr>
              <a:t>. You must provide medical documentation.</a:t>
            </a:r>
          </a:p>
          <a:p>
            <a:pPr eaLnBrk="1" hangingPunct="1">
              <a:buClr>
                <a:schemeClr val="accent2">
                  <a:lumMod val="75000"/>
                </a:schemeClr>
              </a:buClr>
              <a:buSzPct val="100000"/>
              <a:buFont typeface="Wingdings 2" panose="05020102010507070707" pitchFamily="18" charset="2"/>
              <a:buChar char=""/>
            </a:pPr>
            <a:endParaRPr lang="en-US" sz="2400" dirty="0">
              <a:latin typeface="Book Antiqua" panose="02040602050305030304" pitchFamily="18" charset="0"/>
            </a:endParaRPr>
          </a:p>
          <a:p>
            <a:pPr eaLnBrk="1" hangingPunct="1">
              <a:buClr>
                <a:schemeClr val="accent2">
                  <a:lumMod val="75000"/>
                </a:schemeClr>
              </a:buClr>
              <a:buSzPct val="100000"/>
              <a:buFont typeface="Wingdings 2" panose="05020102010507070707" pitchFamily="18" charset="2"/>
              <a:buChar char=""/>
            </a:pPr>
            <a:r>
              <a:rPr lang="en-US" sz="2400" dirty="0">
                <a:latin typeface="Book Antiqua" panose="02040602050305030304" pitchFamily="18" charset="0"/>
              </a:rPr>
              <a:t>Sick leave balance stays as credit and </a:t>
            </a:r>
            <a:r>
              <a:rPr lang="en-US" sz="2400" b="1" u="sng" dirty="0">
                <a:latin typeface="Book Antiqua" panose="02040602050305030304" pitchFamily="18" charset="0"/>
              </a:rPr>
              <a:t>will be reinstated,</a:t>
            </a:r>
            <a:r>
              <a:rPr lang="en-US" sz="2400" dirty="0">
                <a:latin typeface="Book Antiqua" panose="02040602050305030304" pitchFamily="18" charset="0"/>
              </a:rPr>
              <a:t> if you separate and return to Federal Gov.</a:t>
            </a:r>
          </a:p>
          <a:p>
            <a:pPr eaLnBrk="1" hangingPunct="1">
              <a:buClr>
                <a:schemeClr val="accent2">
                  <a:lumMod val="75000"/>
                </a:schemeClr>
              </a:buClr>
              <a:buSzPct val="100000"/>
              <a:buFont typeface="Wingdings 2" panose="05020102010507070707" pitchFamily="18" charset="2"/>
              <a:buChar char=""/>
            </a:pPr>
            <a:endParaRPr lang="en-US" sz="2400" dirty="0">
              <a:latin typeface="Book Antiqua" panose="02040602050305030304" pitchFamily="18" charset="0"/>
            </a:endParaRPr>
          </a:p>
          <a:p>
            <a:pPr eaLnBrk="1" hangingPunct="1">
              <a:buClr>
                <a:schemeClr val="accent2">
                  <a:lumMod val="75000"/>
                </a:schemeClr>
              </a:buClr>
              <a:buSzPct val="100000"/>
              <a:buFont typeface="Wingdings 2" panose="05020102010507070707" pitchFamily="18" charset="2"/>
              <a:buChar char=""/>
            </a:pPr>
            <a:r>
              <a:rPr lang="en-US" sz="2400" dirty="0">
                <a:latin typeface="Book Antiqua" panose="02040602050305030304" pitchFamily="18" charset="0"/>
              </a:rPr>
              <a:t>If retiring from Federal Government, </a:t>
            </a:r>
            <a:r>
              <a:rPr lang="en-US" sz="2400" b="1" u="sng" dirty="0">
                <a:latin typeface="Book Antiqua" panose="02040602050305030304" pitchFamily="18" charset="0"/>
              </a:rPr>
              <a:t>sick leave is converted</a:t>
            </a:r>
            <a:r>
              <a:rPr lang="en-US" sz="2400" dirty="0">
                <a:latin typeface="Book Antiqua" panose="02040602050305030304" pitchFamily="18" charset="0"/>
              </a:rPr>
              <a:t> into creditable service for annuity computation.</a:t>
            </a:r>
          </a:p>
        </p:txBody>
      </p:sp>
      <p:sp>
        <p:nvSpPr>
          <p:cNvPr id="317442" name="Rectangle 2"/>
          <p:cNvSpPr>
            <a:spLocks noGrp="1" noChangeArrowheads="1"/>
          </p:cNvSpPr>
          <p:nvPr>
            <p:ph type="title"/>
          </p:nvPr>
        </p:nvSpPr>
        <p:spPr>
          <a:xfrm>
            <a:off x="438912" y="609600"/>
            <a:ext cx="8229600" cy="768096"/>
          </a:xfrm>
        </p:spPr>
        <p:txBody>
          <a:bodyPr>
            <a:normAutofit fontScale="90000"/>
          </a:bodyPr>
          <a:lstStyle/>
          <a:p>
            <a:pPr algn="ctr" eaLnBrk="1" fontAlgn="auto" hangingPunct="1">
              <a:spcAft>
                <a:spcPts val="0"/>
              </a:spcAft>
              <a:defRPr/>
            </a:pPr>
            <a:r>
              <a:rPr lang="en-US" sz="4400" b="1" dirty="0">
                <a:solidFill>
                  <a:schemeClr val="tx1"/>
                </a:solidFill>
                <a:latin typeface="Book Antiqua" panose="02040602050305030304" pitchFamily="18" charset="0"/>
              </a:rPr>
              <a:t>Leave &amp; Absences</a:t>
            </a:r>
            <a:br>
              <a:rPr lang="en-US" sz="4400" b="1" dirty="0">
                <a:solidFill>
                  <a:schemeClr val="tx1"/>
                </a:solidFill>
                <a:latin typeface="Book Antiqua" panose="02040602050305030304" pitchFamily="18" charset="0"/>
              </a:rPr>
            </a:br>
            <a:r>
              <a:rPr lang="en-US" sz="4400" b="1" dirty="0">
                <a:solidFill>
                  <a:schemeClr val="tx1"/>
                </a:solidFill>
                <a:latin typeface="Book Antiqua" panose="02040602050305030304" pitchFamily="18" charset="0"/>
              </a:rPr>
              <a:t>(Cont.)</a:t>
            </a:r>
          </a:p>
        </p:txBody>
      </p:sp>
      <p:pic>
        <p:nvPicPr>
          <p:cNvPr id="21" name="Audio 20">
            <a:hlinkClick r:id="" action="ppaction://media"/>
            <a:extLst>
              <a:ext uri="{FF2B5EF4-FFF2-40B4-BE49-F238E27FC236}">
                <a16:creationId xmlns:a16="http://schemas.microsoft.com/office/drawing/2014/main" id="{8101C599-F718-9159-899F-C8F48269072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0398"/>
    </mc:Choice>
    <mc:Fallback xmlns="">
      <p:transition spd="slow" advTm="4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76200" y="1066800"/>
            <a:ext cx="8991600" cy="5562600"/>
          </a:xfrm>
        </p:spPr>
        <p:txBody>
          <a:bodyPr>
            <a:normAutofit fontScale="25000" lnSpcReduction="20000"/>
          </a:bodyPr>
          <a:lstStyle/>
          <a:p>
            <a:pPr algn="ctr" eaLnBrk="1" hangingPunct="1">
              <a:buFontTx/>
              <a:buNone/>
            </a:pPr>
            <a:r>
              <a:rPr lang="en-US" sz="9200" b="1" u="sng" dirty="0">
                <a:solidFill>
                  <a:schemeClr val="bg1"/>
                </a:solidFill>
                <a:latin typeface="Book Antiqua" panose="02040602050305030304" pitchFamily="18" charset="0"/>
              </a:rPr>
              <a:t>Military Leave</a:t>
            </a:r>
          </a:p>
          <a:p>
            <a:pPr algn="ctr" eaLnBrk="1" hangingPunct="1">
              <a:buFontTx/>
              <a:buNone/>
            </a:pPr>
            <a:endParaRPr lang="en-US" b="1" dirty="0"/>
          </a:p>
          <a:p>
            <a:pPr eaLnBrk="1" hangingPunct="1">
              <a:buClr>
                <a:schemeClr val="accent2">
                  <a:lumMod val="75000"/>
                </a:schemeClr>
              </a:buClr>
              <a:buSzPct val="100000"/>
              <a:buFont typeface="Wingdings 2" panose="05020102010507070707" pitchFamily="18" charset="2"/>
              <a:buChar char=""/>
            </a:pPr>
            <a:r>
              <a:rPr lang="en-US" sz="8800" dirty="0">
                <a:latin typeface="Book Antiqua" panose="02040602050305030304" pitchFamily="18" charset="0"/>
              </a:rPr>
              <a:t>Earn </a:t>
            </a:r>
            <a:r>
              <a:rPr lang="en-US" sz="8800" b="1" dirty="0">
                <a:solidFill>
                  <a:schemeClr val="bg1"/>
                </a:solidFill>
                <a:latin typeface="Book Antiqua" panose="02040602050305030304" pitchFamily="18" charset="0"/>
              </a:rPr>
              <a:t>120 hours </a:t>
            </a:r>
            <a:r>
              <a:rPr lang="en-US" sz="8800" dirty="0">
                <a:latin typeface="Book Antiqua" panose="02040602050305030304" pitchFamily="18" charset="0"/>
              </a:rPr>
              <a:t>per Fiscal Year (FY - Oct 01 through Sep 30)</a:t>
            </a:r>
          </a:p>
          <a:p>
            <a:pPr eaLnBrk="1" hangingPunct="1">
              <a:buClr>
                <a:schemeClr val="accent2">
                  <a:lumMod val="75000"/>
                </a:schemeClr>
              </a:buClr>
              <a:buSzPct val="100000"/>
              <a:buFont typeface="Wingdings 2" panose="05020102010507070707" pitchFamily="18" charset="2"/>
              <a:buChar char=""/>
            </a:pPr>
            <a:r>
              <a:rPr lang="en-US" sz="8800" dirty="0">
                <a:latin typeface="Book Antiqua" panose="02040602050305030304" pitchFamily="18" charset="0"/>
              </a:rPr>
              <a:t>Max of </a:t>
            </a:r>
            <a:r>
              <a:rPr lang="en-US" sz="8800" b="1" dirty="0">
                <a:solidFill>
                  <a:schemeClr val="bg1"/>
                </a:solidFill>
                <a:latin typeface="Book Antiqua" panose="02040602050305030304" pitchFamily="18" charset="0"/>
              </a:rPr>
              <a:t>240 hours </a:t>
            </a:r>
            <a:r>
              <a:rPr lang="en-US" sz="8800" dirty="0">
                <a:latin typeface="Book Antiqua" panose="02040602050305030304" pitchFamily="18" charset="0"/>
              </a:rPr>
              <a:t>carry over into next FY.</a:t>
            </a:r>
          </a:p>
          <a:p>
            <a:pPr eaLnBrk="1" hangingPunct="1">
              <a:buClr>
                <a:schemeClr val="accent2">
                  <a:lumMod val="75000"/>
                </a:schemeClr>
              </a:buClr>
              <a:buSzPct val="100000"/>
              <a:buFont typeface="Wingdings 2" panose="05020102010507070707" pitchFamily="18" charset="2"/>
              <a:buChar char=""/>
            </a:pPr>
            <a:r>
              <a:rPr lang="en-US" sz="8800" dirty="0">
                <a:latin typeface="Book Antiqua" panose="02040602050305030304" pitchFamily="18" charset="0"/>
              </a:rPr>
              <a:t>Balance </a:t>
            </a:r>
            <a:r>
              <a:rPr lang="en-US" sz="8800" u="sng" dirty="0">
                <a:latin typeface="Book Antiqua" panose="02040602050305030304" pitchFamily="18" charset="0"/>
              </a:rPr>
              <a:t>will not</a:t>
            </a:r>
            <a:r>
              <a:rPr lang="en-US" sz="8800" dirty="0">
                <a:latin typeface="Book Antiqua" panose="02040602050305030304" pitchFamily="18" charset="0"/>
              </a:rPr>
              <a:t> show up on LES </a:t>
            </a:r>
            <a:r>
              <a:rPr lang="en-US" sz="8800" u="sng" dirty="0">
                <a:latin typeface="Book Antiqua" panose="02040602050305030304" pitchFamily="18" charset="0"/>
              </a:rPr>
              <a:t>until it is used. </a:t>
            </a:r>
          </a:p>
          <a:p>
            <a:pPr eaLnBrk="1" hangingPunct="1">
              <a:lnSpc>
                <a:spcPct val="120000"/>
              </a:lnSpc>
              <a:buClr>
                <a:schemeClr val="accent2">
                  <a:lumMod val="75000"/>
                </a:schemeClr>
              </a:buClr>
              <a:buSzPct val="100000"/>
              <a:buFont typeface="Wingdings 2" panose="05020102010507070707" pitchFamily="18" charset="2"/>
              <a:buChar char=""/>
            </a:pPr>
            <a:r>
              <a:rPr lang="en-US" sz="8800" dirty="0">
                <a:latin typeface="Book Antiqua" panose="02040602050305030304" pitchFamily="18" charset="0"/>
              </a:rPr>
              <a:t>Temporary employees </a:t>
            </a:r>
            <a:r>
              <a:rPr lang="en-US" sz="8800" u="sng" dirty="0">
                <a:latin typeface="Book Antiqua" panose="02040602050305030304" pitchFamily="18" charset="0"/>
              </a:rPr>
              <a:t>do not </a:t>
            </a:r>
            <a:r>
              <a:rPr lang="en-US" sz="8800" dirty="0">
                <a:latin typeface="Book Antiqua" panose="02040602050305030304" pitchFamily="18" charset="0"/>
              </a:rPr>
              <a:t>earn military leave unless their appointment is for </a:t>
            </a:r>
            <a:r>
              <a:rPr lang="en-US" sz="8800" b="1" dirty="0">
                <a:solidFill>
                  <a:schemeClr val="bg1"/>
                </a:solidFill>
                <a:latin typeface="Book Antiqua" panose="02040602050305030304" pitchFamily="18" charset="0"/>
              </a:rPr>
              <a:t>365 days or more</a:t>
            </a:r>
            <a:r>
              <a:rPr lang="en-US" sz="8800" dirty="0">
                <a:latin typeface="Book Antiqua" panose="02040602050305030304" pitchFamily="18" charset="0"/>
              </a:rPr>
              <a:t>.</a:t>
            </a:r>
          </a:p>
          <a:p>
            <a:pPr eaLnBrk="1" hangingPunct="1">
              <a:buClr>
                <a:schemeClr val="accent2">
                  <a:lumMod val="75000"/>
                </a:schemeClr>
              </a:buClr>
              <a:buFont typeface="Wingdings 2" panose="05020102010507070707" pitchFamily="18" charset="2"/>
              <a:buChar char=""/>
            </a:pPr>
            <a:endParaRPr lang="en-US" dirty="0"/>
          </a:p>
          <a:p>
            <a:pPr algn="ctr">
              <a:buNone/>
            </a:pPr>
            <a:r>
              <a:rPr lang="en-US" sz="9200" b="1" u="sng" dirty="0">
                <a:solidFill>
                  <a:schemeClr val="bg1"/>
                </a:solidFill>
                <a:latin typeface="Book Antiqua" panose="02040602050305030304" pitchFamily="18" charset="0"/>
              </a:rPr>
              <a:t>Compensatory Leave (Comp Time)</a:t>
            </a:r>
          </a:p>
          <a:p>
            <a:pPr algn="ctr">
              <a:buNone/>
            </a:pPr>
            <a:endParaRPr lang="en-US" dirty="0"/>
          </a:p>
          <a:p>
            <a:pPr>
              <a:buClr>
                <a:schemeClr val="accent2">
                  <a:lumMod val="75000"/>
                </a:schemeClr>
              </a:buClr>
              <a:buSzPct val="100000"/>
              <a:buFont typeface="Wingdings 2" panose="05020102010507070707" pitchFamily="18" charset="2"/>
              <a:buChar char=""/>
            </a:pPr>
            <a:r>
              <a:rPr lang="en-US" sz="8800" dirty="0">
                <a:latin typeface="Book Antiqua" panose="02040602050305030304" pitchFamily="18" charset="0"/>
              </a:rPr>
              <a:t>Comp time is </a:t>
            </a:r>
            <a:r>
              <a:rPr lang="en-US" sz="8800" b="1" u="sng" dirty="0">
                <a:solidFill>
                  <a:schemeClr val="bg1"/>
                </a:solidFill>
                <a:latin typeface="Book Antiqua" panose="02040602050305030304" pitchFamily="18" charset="0"/>
              </a:rPr>
              <a:t>in lieu of overtime</a:t>
            </a:r>
            <a:r>
              <a:rPr lang="en-US" sz="8800" dirty="0">
                <a:latin typeface="Book Antiqua" panose="02040602050305030304" pitchFamily="18" charset="0"/>
              </a:rPr>
              <a:t>.</a:t>
            </a:r>
          </a:p>
          <a:p>
            <a:pPr>
              <a:buClr>
                <a:schemeClr val="accent2">
                  <a:lumMod val="75000"/>
                </a:schemeClr>
              </a:buClr>
              <a:buSzPct val="100000"/>
              <a:buFont typeface="Wingdings 2" panose="05020102010507070707" pitchFamily="18" charset="2"/>
              <a:buChar char=""/>
            </a:pPr>
            <a:r>
              <a:rPr lang="en-US" sz="8800" dirty="0">
                <a:latin typeface="Book Antiqua" panose="02040602050305030304" pitchFamily="18" charset="0"/>
              </a:rPr>
              <a:t>Title 32 </a:t>
            </a:r>
            <a:r>
              <a:rPr lang="en-US" sz="8800" b="1" u="sng" dirty="0">
                <a:latin typeface="Book Antiqua" panose="02040602050305030304" pitchFamily="18" charset="0"/>
              </a:rPr>
              <a:t>does not</a:t>
            </a:r>
            <a:r>
              <a:rPr lang="en-US" sz="8800" dirty="0">
                <a:latin typeface="Book Antiqua" panose="02040602050305030304" pitchFamily="18" charset="0"/>
              </a:rPr>
              <a:t> authorize overtime pay.</a:t>
            </a:r>
          </a:p>
          <a:p>
            <a:pPr>
              <a:buClr>
                <a:schemeClr val="accent2">
                  <a:lumMod val="75000"/>
                </a:schemeClr>
              </a:buClr>
              <a:buSzPct val="100000"/>
              <a:buFont typeface="Wingdings 2" panose="05020102010507070707" pitchFamily="18" charset="2"/>
              <a:buChar char=""/>
            </a:pPr>
            <a:r>
              <a:rPr lang="en-US" sz="8800" b="1" u="sng" dirty="0">
                <a:latin typeface="Book Antiqua" panose="02040602050305030304" pitchFamily="18" charset="0"/>
              </a:rPr>
              <a:t>Must be approved</a:t>
            </a:r>
            <a:r>
              <a:rPr lang="en-US" sz="8800" dirty="0">
                <a:latin typeface="Book Antiqua" panose="02040602050305030304" pitchFamily="18" charset="0"/>
              </a:rPr>
              <a:t> by your supervisor </a:t>
            </a:r>
            <a:r>
              <a:rPr lang="en-US" sz="8800" b="1" u="sng" dirty="0">
                <a:solidFill>
                  <a:schemeClr val="bg1"/>
                </a:solidFill>
                <a:latin typeface="Book Antiqua" panose="02040602050305030304" pitchFamily="18" charset="0"/>
              </a:rPr>
              <a:t>prior</a:t>
            </a:r>
            <a:r>
              <a:rPr lang="en-US" sz="8800" dirty="0">
                <a:latin typeface="Book Antiqua" panose="02040602050305030304" pitchFamily="18" charset="0"/>
              </a:rPr>
              <a:t> to working.</a:t>
            </a:r>
          </a:p>
          <a:p>
            <a:pPr>
              <a:lnSpc>
                <a:spcPct val="120000"/>
              </a:lnSpc>
              <a:buClr>
                <a:schemeClr val="accent2">
                  <a:lumMod val="75000"/>
                </a:schemeClr>
              </a:buClr>
              <a:buSzPct val="100000"/>
              <a:buFont typeface="Wingdings 2" panose="05020102010507070707" pitchFamily="18" charset="2"/>
              <a:buChar char=""/>
            </a:pPr>
            <a:r>
              <a:rPr lang="en-US" sz="8800" b="1" dirty="0">
                <a:latin typeface="Book Antiqua" panose="02040602050305030304" pitchFamily="18" charset="0"/>
              </a:rPr>
              <a:t>Must use </a:t>
            </a:r>
            <a:r>
              <a:rPr lang="en-US" sz="8800" b="1" u="sng" dirty="0">
                <a:solidFill>
                  <a:schemeClr val="bg1"/>
                </a:solidFill>
                <a:latin typeface="Book Antiqua" panose="02040602050305030304" pitchFamily="18" charset="0"/>
              </a:rPr>
              <a:t>within 1 year</a:t>
            </a:r>
            <a:r>
              <a:rPr lang="en-US" sz="8800" u="sng" dirty="0">
                <a:solidFill>
                  <a:schemeClr val="bg1"/>
                </a:solidFill>
                <a:latin typeface="Book Antiqua" panose="02040602050305030304" pitchFamily="18" charset="0"/>
              </a:rPr>
              <a:t> </a:t>
            </a:r>
            <a:r>
              <a:rPr lang="en-US" sz="8800" dirty="0">
                <a:latin typeface="Book Antiqua" panose="02040602050305030304" pitchFamily="18" charset="0"/>
              </a:rPr>
              <a:t>of duty being performed or </a:t>
            </a:r>
            <a:r>
              <a:rPr lang="en-US" sz="8800" b="1" u="sng" dirty="0">
                <a:solidFill>
                  <a:schemeClr val="bg1"/>
                </a:solidFill>
                <a:latin typeface="Book Antiqua" panose="02040602050305030304" pitchFamily="18" charset="0"/>
              </a:rPr>
              <a:t>will drop off</a:t>
            </a:r>
            <a:r>
              <a:rPr lang="en-US" sz="8800" dirty="0">
                <a:latin typeface="Book Antiqua" panose="02040602050305030304" pitchFamily="18" charset="0"/>
              </a:rPr>
              <a:t>.</a:t>
            </a:r>
          </a:p>
          <a:p>
            <a:pPr>
              <a:lnSpc>
                <a:spcPct val="120000"/>
              </a:lnSpc>
              <a:buClr>
                <a:schemeClr val="accent2">
                  <a:lumMod val="75000"/>
                </a:schemeClr>
              </a:buClr>
              <a:buSzPct val="100000"/>
              <a:buFont typeface="Wingdings 2" panose="05020102010507070707" pitchFamily="18" charset="2"/>
              <a:buChar char=""/>
            </a:pPr>
            <a:r>
              <a:rPr lang="en-US" sz="8800" dirty="0">
                <a:latin typeface="Book Antiqua" panose="02040602050305030304" pitchFamily="18" charset="0"/>
              </a:rPr>
              <a:t>Title 5 </a:t>
            </a:r>
            <a:r>
              <a:rPr lang="en-US" sz="8800" b="1" u="sng" dirty="0">
                <a:latin typeface="Book Antiqua" panose="02040602050305030304" pitchFamily="18" charset="0"/>
              </a:rPr>
              <a:t>can</a:t>
            </a:r>
            <a:r>
              <a:rPr lang="en-US" sz="8800" dirty="0">
                <a:latin typeface="Book Antiqua" panose="02040602050305030304" pitchFamily="18" charset="0"/>
              </a:rPr>
              <a:t> get overtime pay </a:t>
            </a:r>
            <a:r>
              <a:rPr lang="en-US" sz="8800" b="1" u="sng" dirty="0">
                <a:latin typeface="Book Antiqua" panose="02040602050305030304" pitchFamily="18" charset="0"/>
              </a:rPr>
              <a:t>in lieu</a:t>
            </a:r>
            <a:r>
              <a:rPr lang="en-US" sz="8800" dirty="0">
                <a:latin typeface="Book Antiqua" panose="02040602050305030304" pitchFamily="18" charset="0"/>
              </a:rPr>
              <a:t> of comp time, depending on </a:t>
            </a:r>
            <a:r>
              <a:rPr lang="en-US" sz="8800" b="1" dirty="0">
                <a:latin typeface="Book Antiqua" panose="02040602050305030304" pitchFamily="18" charset="0"/>
              </a:rPr>
              <a:t>FLSA status</a:t>
            </a:r>
            <a:r>
              <a:rPr lang="en-US" sz="8800" dirty="0">
                <a:latin typeface="Book Antiqua" panose="02040602050305030304" pitchFamily="18" charset="0"/>
              </a:rPr>
              <a:t>. </a:t>
            </a:r>
            <a:r>
              <a:rPr lang="en-US" sz="8800" b="1" dirty="0">
                <a:latin typeface="Book Antiqua" panose="02040602050305030304" pitchFamily="18" charset="0"/>
              </a:rPr>
              <a:t>Any time </a:t>
            </a:r>
            <a:r>
              <a:rPr lang="en-US" sz="8800" b="1" u="sng" dirty="0">
                <a:latin typeface="Book Antiqua" panose="02040602050305030304" pitchFamily="18" charset="0"/>
              </a:rPr>
              <a:t>not used</a:t>
            </a:r>
            <a:r>
              <a:rPr lang="en-US" sz="8800" b="1" dirty="0">
                <a:latin typeface="Book Antiqua" panose="02040602050305030304" pitchFamily="18" charset="0"/>
              </a:rPr>
              <a:t> at 1 year expiration </a:t>
            </a:r>
            <a:r>
              <a:rPr lang="en-US" sz="8800" b="1" u="sng" dirty="0">
                <a:latin typeface="Book Antiqua" panose="02040602050305030304" pitchFamily="18" charset="0"/>
              </a:rPr>
              <a:t>will</a:t>
            </a:r>
            <a:r>
              <a:rPr lang="en-US" sz="8800" b="1" dirty="0">
                <a:latin typeface="Book Antiqua" panose="02040602050305030304" pitchFamily="18" charset="0"/>
              </a:rPr>
              <a:t> pay out.</a:t>
            </a:r>
          </a:p>
          <a:p>
            <a:endParaRPr lang="en-US" sz="7400" dirty="0"/>
          </a:p>
          <a:p>
            <a:pPr eaLnBrk="1" hangingPunct="1">
              <a:buNone/>
            </a:pPr>
            <a:endParaRPr lang="en-US" dirty="0"/>
          </a:p>
        </p:txBody>
      </p:sp>
      <p:sp>
        <p:nvSpPr>
          <p:cNvPr id="319490" name="Rectangle 2"/>
          <p:cNvSpPr>
            <a:spLocks noGrp="1" noChangeArrowheads="1"/>
          </p:cNvSpPr>
          <p:nvPr>
            <p:ph type="title"/>
          </p:nvPr>
        </p:nvSpPr>
        <p:spPr>
          <a:xfrm>
            <a:off x="1161288" y="228600"/>
            <a:ext cx="7086600" cy="914400"/>
          </a:xfrm>
        </p:spPr>
        <p:txBody>
          <a:bodyPr>
            <a:normAutofit fontScale="90000"/>
          </a:bodyPr>
          <a:lstStyle/>
          <a:p>
            <a:pPr algn="ctr" eaLnBrk="1" fontAlgn="auto" hangingPunct="1">
              <a:spcAft>
                <a:spcPts val="0"/>
              </a:spcAft>
              <a:defRPr/>
            </a:pPr>
            <a:r>
              <a:rPr lang="en-US" sz="4400" b="1" dirty="0">
                <a:solidFill>
                  <a:schemeClr val="tx1"/>
                </a:solidFill>
                <a:latin typeface="Book Antiqua" panose="02040602050305030304" pitchFamily="18" charset="0"/>
              </a:rPr>
              <a:t>Leave &amp; Absences</a:t>
            </a:r>
            <a:br>
              <a:rPr lang="en-US" sz="4400" b="1" dirty="0">
                <a:solidFill>
                  <a:schemeClr val="tx1"/>
                </a:solidFill>
                <a:latin typeface="Book Antiqua" panose="02040602050305030304" pitchFamily="18" charset="0"/>
              </a:rPr>
            </a:br>
            <a:r>
              <a:rPr lang="en-US" sz="4400" b="1" dirty="0">
                <a:solidFill>
                  <a:schemeClr val="tx1"/>
                </a:solidFill>
                <a:latin typeface="Book Antiqua" panose="02040602050305030304" pitchFamily="18" charset="0"/>
              </a:rPr>
              <a:t>(Cont.)</a:t>
            </a:r>
          </a:p>
        </p:txBody>
      </p:sp>
      <p:pic>
        <p:nvPicPr>
          <p:cNvPr id="21520" name="Audio 21519">
            <a:hlinkClick r:id="" action="ppaction://media"/>
            <a:extLst>
              <a:ext uri="{FF2B5EF4-FFF2-40B4-BE49-F238E27FC236}">
                <a16:creationId xmlns:a16="http://schemas.microsoft.com/office/drawing/2014/main" id="{12B4C91C-257C-DF3E-E9E6-354B15ACAEB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8923"/>
    </mc:Choice>
    <mc:Fallback xmlns="">
      <p:transition spd="slow" advTm="58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5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5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0"/>
            <a:ext cx="8610600" cy="5334000"/>
          </a:xfrm>
        </p:spPr>
        <p:txBody>
          <a:bodyPr>
            <a:normAutofit fontScale="85000" lnSpcReduction="10000"/>
          </a:bodyPr>
          <a:lstStyle/>
          <a:p>
            <a:pPr marL="0" indent="0" algn="ctr">
              <a:buNone/>
            </a:pPr>
            <a:r>
              <a:rPr lang="en-US" sz="3200" b="1" u="sng" dirty="0">
                <a:solidFill>
                  <a:schemeClr val="bg1"/>
                </a:solidFill>
                <a:latin typeface="Book Antiqua" panose="02040602050305030304" pitchFamily="18" charset="0"/>
              </a:rPr>
              <a:t>Disabled Veteran Leave</a:t>
            </a:r>
          </a:p>
          <a:p>
            <a:pPr marL="0" indent="0">
              <a:buNone/>
            </a:pPr>
            <a:r>
              <a:rPr lang="en-US" dirty="0">
                <a:latin typeface="Book Antiqua" panose="02040602050305030304" pitchFamily="18" charset="0"/>
              </a:rPr>
              <a:t>Covered under the </a:t>
            </a:r>
            <a:r>
              <a:rPr lang="en-US" b="1" u="sng" dirty="0">
                <a:latin typeface="Book Antiqua" panose="02040602050305030304" pitchFamily="18" charset="0"/>
              </a:rPr>
              <a:t>Wounded Warriors Federal Leave Act of 2015 </a:t>
            </a:r>
            <a:r>
              <a:rPr lang="en-US" b="1" dirty="0">
                <a:latin typeface="Book Antiqua" panose="02040602050305030304" pitchFamily="18" charset="0"/>
              </a:rPr>
              <a:t>(Public Law 114-75, November 5</a:t>
            </a:r>
            <a:r>
              <a:rPr lang="en-US" b="1" baseline="30000" dirty="0">
                <a:latin typeface="Book Antiqua" panose="02040602050305030304" pitchFamily="18" charset="0"/>
              </a:rPr>
              <a:t>th</a:t>
            </a:r>
            <a:r>
              <a:rPr lang="en-US" b="1" dirty="0">
                <a:latin typeface="Book Antiqua" panose="02040602050305030304" pitchFamily="18" charset="0"/>
              </a:rPr>
              <a:t>, 2015)</a:t>
            </a:r>
            <a:r>
              <a:rPr lang="en-US" dirty="0">
                <a:latin typeface="Book Antiqua" panose="02040602050305030304" pitchFamily="18" charset="0"/>
              </a:rPr>
              <a:t>.</a:t>
            </a:r>
            <a:endParaRPr lang="en-US" b="1" dirty="0">
              <a:latin typeface="Book Antiqua" panose="02040602050305030304" pitchFamily="18" charset="0"/>
            </a:endParaRPr>
          </a:p>
          <a:p>
            <a:pPr marL="0" indent="0">
              <a:buNone/>
            </a:pPr>
            <a:endParaRPr lang="en-US" dirty="0">
              <a:solidFill>
                <a:schemeClr val="bg1"/>
              </a:solidFill>
              <a:latin typeface="Book Antiqua" panose="02040602050305030304" pitchFamily="18" charset="0"/>
            </a:endParaRPr>
          </a:p>
          <a:p>
            <a:pPr>
              <a:buClr>
                <a:schemeClr val="accent2">
                  <a:lumMod val="75000"/>
                </a:schemeClr>
              </a:buClr>
              <a:buSzPct val="100000"/>
              <a:buFont typeface="Wingdings 2" panose="05020102010507070707" pitchFamily="18" charset="2"/>
              <a:buChar char=""/>
            </a:pPr>
            <a:r>
              <a:rPr lang="en-US" dirty="0">
                <a:latin typeface="Book Antiqua" panose="02040602050305030304" pitchFamily="18" charset="0"/>
              </a:rPr>
              <a:t>An employee hired</a:t>
            </a:r>
            <a:r>
              <a:rPr lang="en-US" b="1" dirty="0">
                <a:latin typeface="Book Antiqua" panose="02040602050305030304" pitchFamily="18" charset="0"/>
              </a:rPr>
              <a:t> </a:t>
            </a:r>
            <a:r>
              <a:rPr lang="en-US" b="1" u="sng" dirty="0">
                <a:solidFill>
                  <a:schemeClr val="bg1"/>
                </a:solidFill>
                <a:latin typeface="Book Antiqua" panose="02040602050305030304" pitchFamily="18" charset="0"/>
              </a:rPr>
              <a:t>on or after November 5, 2016</a:t>
            </a:r>
            <a:r>
              <a:rPr lang="en-US" b="1" dirty="0">
                <a:latin typeface="Book Antiqua" panose="02040602050305030304" pitchFamily="18" charset="0"/>
              </a:rPr>
              <a:t>.</a:t>
            </a:r>
            <a:r>
              <a:rPr lang="en-US" b="1" i="1" dirty="0">
                <a:latin typeface="Book Antiqua" panose="02040602050305030304" pitchFamily="18" charset="0"/>
              </a:rPr>
              <a:t> </a:t>
            </a:r>
          </a:p>
          <a:p>
            <a:pPr marL="0" indent="0">
              <a:buClr>
                <a:schemeClr val="accent2">
                  <a:lumMod val="75000"/>
                </a:schemeClr>
              </a:buClr>
              <a:buSzPct val="100000"/>
              <a:buNone/>
            </a:pPr>
            <a:endParaRPr lang="en-US" b="1" i="1" dirty="0">
              <a:latin typeface="Book Antiqua" panose="02040602050305030304" pitchFamily="18" charset="0"/>
            </a:endParaRPr>
          </a:p>
          <a:p>
            <a:pPr>
              <a:buClr>
                <a:schemeClr val="accent2">
                  <a:lumMod val="75000"/>
                </a:schemeClr>
              </a:buClr>
              <a:buSzPct val="100000"/>
              <a:buFont typeface="Wingdings 2" panose="05020102010507070707" pitchFamily="18" charset="2"/>
              <a:buChar char=""/>
            </a:pPr>
            <a:r>
              <a:rPr lang="en-US" dirty="0">
                <a:latin typeface="Book Antiqua" panose="02040602050305030304" pitchFamily="18" charset="0"/>
              </a:rPr>
              <a:t>Must also be a veteran with a </a:t>
            </a:r>
            <a:r>
              <a:rPr lang="en-US" b="1" u="sng" dirty="0">
                <a:latin typeface="Book Antiqua" panose="02040602050305030304" pitchFamily="18" charset="0"/>
              </a:rPr>
              <a:t>service-connected disability</a:t>
            </a:r>
            <a:r>
              <a:rPr lang="en-US" dirty="0">
                <a:latin typeface="Book Antiqua" panose="02040602050305030304" pitchFamily="18" charset="0"/>
              </a:rPr>
              <a:t> rating of </a:t>
            </a:r>
            <a:r>
              <a:rPr lang="en-US" b="1" dirty="0">
                <a:solidFill>
                  <a:schemeClr val="bg1"/>
                </a:solidFill>
                <a:latin typeface="Book Antiqua" panose="02040602050305030304" pitchFamily="18" charset="0"/>
              </a:rPr>
              <a:t>30% or more </a:t>
            </a:r>
            <a:r>
              <a:rPr lang="en-US" dirty="0">
                <a:latin typeface="Book Antiqua" panose="02040602050305030304" pitchFamily="18" charset="0"/>
              </a:rPr>
              <a:t>from the </a:t>
            </a:r>
            <a:r>
              <a:rPr lang="en-US" b="1" u="sng" dirty="0">
                <a:solidFill>
                  <a:schemeClr val="bg1"/>
                </a:solidFill>
                <a:latin typeface="Book Antiqua" panose="02040602050305030304" pitchFamily="18" charset="0"/>
              </a:rPr>
              <a:t>Veterans Benefits Administration (VBA) of the Department of Veterans Affairs</a:t>
            </a:r>
            <a:r>
              <a:rPr lang="en-US" b="1" dirty="0">
                <a:solidFill>
                  <a:schemeClr val="bg1"/>
                </a:solidFill>
                <a:latin typeface="Book Antiqua" panose="02040602050305030304" pitchFamily="18" charset="0"/>
              </a:rPr>
              <a:t>.</a:t>
            </a:r>
          </a:p>
          <a:p>
            <a:pPr marL="0" indent="0">
              <a:buClr>
                <a:schemeClr val="accent2">
                  <a:lumMod val="75000"/>
                </a:schemeClr>
              </a:buClr>
              <a:buSzPct val="100000"/>
              <a:buNone/>
            </a:pPr>
            <a:endParaRPr lang="en-US" b="1" dirty="0">
              <a:latin typeface="Book Antiqua" panose="02040602050305030304" pitchFamily="18" charset="0"/>
            </a:endParaRPr>
          </a:p>
          <a:p>
            <a:pPr>
              <a:buClr>
                <a:schemeClr val="accent2">
                  <a:lumMod val="75000"/>
                </a:schemeClr>
              </a:buClr>
              <a:buSzPct val="100000"/>
              <a:buFont typeface="Wingdings 2" panose="05020102010507070707" pitchFamily="18" charset="2"/>
              <a:buChar char=""/>
            </a:pPr>
            <a:r>
              <a:rPr lang="en-US" dirty="0">
                <a:latin typeface="Book Antiqua" panose="02040602050305030304" pitchFamily="18" charset="0"/>
              </a:rPr>
              <a:t>Is entitled to </a:t>
            </a:r>
            <a:r>
              <a:rPr lang="en-US" b="1" dirty="0">
                <a:solidFill>
                  <a:schemeClr val="bg1"/>
                </a:solidFill>
                <a:latin typeface="Book Antiqua" panose="02040602050305030304" pitchFamily="18" charset="0"/>
              </a:rPr>
              <a:t>up to 104 hours</a:t>
            </a:r>
            <a:r>
              <a:rPr lang="en-US" dirty="0">
                <a:latin typeface="Book Antiqua" panose="02040602050305030304" pitchFamily="18" charset="0"/>
              </a:rPr>
              <a:t> of </a:t>
            </a:r>
            <a:r>
              <a:rPr lang="en-US" b="1" u="sng" dirty="0">
                <a:latin typeface="Book Antiqua" panose="02040602050305030304" pitchFamily="18" charset="0"/>
              </a:rPr>
              <a:t>disabled veteran leave</a:t>
            </a:r>
            <a:r>
              <a:rPr lang="en-US" dirty="0">
                <a:latin typeface="Book Antiqua" panose="02040602050305030304" pitchFamily="18" charset="0"/>
              </a:rPr>
              <a:t> for the purposes of </a:t>
            </a:r>
            <a:r>
              <a:rPr lang="en-US" b="1" u="sng" dirty="0">
                <a:latin typeface="Book Antiqua" panose="02040602050305030304" pitchFamily="18" charset="0"/>
              </a:rPr>
              <a:t>undergoing medical treatment</a:t>
            </a:r>
            <a:r>
              <a:rPr lang="en-US" dirty="0">
                <a:latin typeface="Book Antiqua" panose="02040602050305030304" pitchFamily="18" charset="0"/>
              </a:rPr>
              <a:t> for such disability.</a:t>
            </a:r>
          </a:p>
          <a:p>
            <a:endParaRPr lang="en-US" dirty="0">
              <a:latin typeface="Book Antiqua" panose="02040602050305030304" pitchFamily="18" charset="0"/>
            </a:endParaRPr>
          </a:p>
          <a:p>
            <a:pPr marL="0" indent="0" algn="ctr">
              <a:buNone/>
            </a:pPr>
            <a:r>
              <a:rPr lang="en-US" sz="2400" b="1" dirty="0">
                <a:solidFill>
                  <a:schemeClr val="bg1"/>
                </a:solidFill>
                <a:latin typeface="Book Antiqua" panose="02040602050305030304" pitchFamily="18" charset="0"/>
              </a:rPr>
              <a:t>**MUST CONTACT HR TO DETERMINE ELIGIBILITY**</a:t>
            </a:r>
          </a:p>
          <a:p>
            <a:pPr marL="0" indent="0">
              <a:buNone/>
            </a:pPr>
            <a:endParaRPr lang="en-US" dirty="0"/>
          </a:p>
        </p:txBody>
      </p:sp>
      <p:sp>
        <p:nvSpPr>
          <p:cNvPr id="3" name="Title 2"/>
          <p:cNvSpPr>
            <a:spLocks noGrp="1"/>
          </p:cNvSpPr>
          <p:nvPr>
            <p:ph type="title"/>
          </p:nvPr>
        </p:nvSpPr>
        <p:spPr>
          <a:xfrm>
            <a:off x="457200" y="304800"/>
            <a:ext cx="8229600" cy="990600"/>
          </a:xfrm>
        </p:spPr>
        <p:txBody>
          <a:bodyPr>
            <a:normAutofit fontScale="90000"/>
          </a:bodyPr>
          <a:lstStyle/>
          <a:p>
            <a:pPr algn="ctr"/>
            <a:r>
              <a:rPr lang="en-US" sz="4400" b="1" dirty="0">
                <a:latin typeface="Book Antiqua" panose="02040602050305030304" pitchFamily="18" charset="0"/>
              </a:rPr>
              <a:t>Leave &amp; Absences</a:t>
            </a:r>
            <a:br>
              <a:rPr lang="en-US" sz="4400" b="1" dirty="0">
                <a:latin typeface="Book Antiqua" panose="02040602050305030304" pitchFamily="18" charset="0"/>
              </a:rPr>
            </a:br>
            <a:r>
              <a:rPr lang="en-US" sz="4400" b="1" dirty="0">
                <a:latin typeface="Book Antiqua" panose="02040602050305030304" pitchFamily="18" charset="0"/>
              </a:rPr>
              <a:t>(Cont.)</a:t>
            </a:r>
          </a:p>
        </p:txBody>
      </p:sp>
      <p:pic>
        <p:nvPicPr>
          <p:cNvPr id="21" name="Audio 20">
            <a:hlinkClick r:id="" action="ppaction://media"/>
            <a:extLst>
              <a:ext uri="{FF2B5EF4-FFF2-40B4-BE49-F238E27FC236}">
                <a16:creationId xmlns:a16="http://schemas.microsoft.com/office/drawing/2014/main" id="{5C9EEB27-DF80-4EF4-C880-E82E56E1F9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65682239"/>
      </p:ext>
    </p:extLst>
  </p:cSld>
  <p:clrMapOvr>
    <a:masterClrMapping/>
  </p:clrMapOvr>
  <mc:AlternateContent xmlns:mc="http://schemas.openxmlformats.org/markup-compatibility/2006" xmlns:p14="http://schemas.microsoft.com/office/powerpoint/2010/main">
    <mc:Choice Requires="p14">
      <p:transition spd="slow" p14:dur="2000" advTm="48967"/>
    </mc:Choice>
    <mc:Fallback xmlns="">
      <p:transition spd="slow" advTm="48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pPr algn="ctr"/>
            <a:r>
              <a:rPr lang="en-US" sz="4400" b="1">
                <a:latin typeface="Book Antiqua" panose="02040602050305030304" pitchFamily="18" charset="0"/>
              </a:rPr>
              <a:t>Pay Information</a:t>
            </a:r>
          </a:p>
        </p:txBody>
      </p:sp>
      <p:sp>
        <p:nvSpPr>
          <p:cNvPr id="7" name="Content Placeholder 6"/>
          <p:cNvSpPr>
            <a:spLocks noGrp="1"/>
          </p:cNvSpPr>
          <p:nvPr>
            <p:ph sz="half" idx="2"/>
          </p:nvPr>
        </p:nvSpPr>
        <p:spPr>
          <a:xfrm>
            <a:off x="4242816" y="1559931"/>
            <a:ext cx="4770119" cy="4612269"/>
          </a:xfrm>
        </p:spPr>
        <p:txBody>
          <a:bodyPr>
            <a:noAutofit/>
          </a:bodyPr>
          <a:lstStyle/>
          <a:p>
            <a:pPr>
              <a:lnSpc>
                <a:spcPct val="120000"/>
              </a:lnSpc>
              <a:buClr>
                <a:schemeClr val="accent2">
                  <a:lumMod val="75000"/>
                </a:schemeClr>
              </a:buClr>
              <a:buSzPct val="100000"/>
              <a:buFont typeface="Wingdings 2" panose="05020102010507070707" pitchFamily="18" charset="2"/>
              <a:buChar char=""/>
            </a:pPr>
            <a:r>
              <a:rPr lang="en-US" sz="2200" dirty="0">
                <a:latin typeface="Book Antiqua" panose="02040602050305030304" pitchFamily="18" charset="0"/>
              </a:rPr>
              <a:t>Pay periods </a:t>
            </a:r>
            <a:r>
              <a:rPr lang="en-US" sz="2200" b="1" dirty="0">
                <a:latin typeface="Book Antiqua" panose="02040602050305030304" pitchFamily="18" charset="0"/>
              </a:rPr>
              <a:t>start on Sundays and end on Saturdays</a:t>
            </a:r>
            <a:r>
              <a:rPr lang="en-US" sz="2200" dirty="0">
                <a:latin typeface="Book Antiqua" panose="02040602050305030304" pitchFamily="18" charset="0"/>
              </a:rPr>
              <a:t>. </a:t>
            </a:r>
          </a:p>
          <a:p>
            <a:pPr>
              <a:lnSpc>
                <a:spcPct val="120000"/>
              </a:lnSpc>
              <a:buClr>
                <a:schemeClr val="accent2">
                  <a:lumMod val="75000"/>
                </a:schemeClr>
              </a:buClr>
              <a:buSzPct val="100000"/>
              <a:buFont typeface="Wingdings 2" panose="05020102010507070707" pitchFamily="18" charset="2"/>
              <a:buChar char=""/>
            </a:pPr>
            <a:r>
              <a:rPr lang="en-US" sz="2200" b="1" dirty="0">
                <a:latin typeface="Book Antiqua" panose="02040602050305030304" pitchFamily="18" charset="0"/>
              </a:rPr>
              <a:t>Army</a:t>
            </a:r>
            <a:r>
              <a:rPr lang="en-US" sz="2200" dirty="0">
                <a:latin typeface="Book Antiqua" panose="02040602050305030304" pitchFamily="18" charset="0"/>
              </a:rPr>
              <a:t> pay dates are the</a:t>
            </a:r>
            <a:r>
              <a:rPr lang="en-US" sz="2200" b="1" dirty="0">
                <a:solidFill>
                  <a:schemeClr val="bg1"/>
                </a:solidFill>
                <a:latin typeface="Book Antiqua" panose="02040602050305030304" pitchFamily="18" charset="0"/>
              </a:rPr>
              <a:t> 2</a:t>
            </a:r>
            <a:r>
              <a:rPr lang="en-US" sz="2200" b="1" baseline="30000" dirty="0">
                <a:solidFill>
                  <a:schemeClr val="bg1"/>
                </a:solidFill>
                <a:latin typeface="Book Antiqua" panose="02040602050305030304" pitchFamily="18" charset="0"/>
              </a:rPr>
              <a:t>nd</a:t>
            </a:r>
            <a:r>
              <a:rPr lang="en-US" sz="2200" b="1" dirty="0">
                <a:solidFill>
                  <a:schemeClr val="bg1"/>
                </a:solidFill>
                <a:latin typeface="Book Antiqua" panose="02040602050305030304" pitchFamily="18" charset="0"/>
              </a:rPr>
              <a:t>  Thursday</a:t>
            </a:r>
            <a:r>
              <a:rPr lang="en-US" sz="2200" dirty="0">
                <a:latin typeface="Book Antiqua" panose="02040602050305030304" pitchFamily="18" charset="0"/>
              </a:rPr>
              <a:t> after pay period ends.</a:t>
            </a:r>
          </a:p>
          <a:p>
            <a:pPr>
              <a:lnSpc>
                <a:spcPct val="120000"/>
              </a:lnSpc>
              <a:buClr>
                <a:schemeClr val="accent2">
                  <a:lumMod val="75000"/>
                </a:schemeClr>
              </a:buClr>
              <a:buSzPct val="100000"/>
              <a:buFont typeface="Wingdings 2" panose="05020102010507070707" pitchFamily="18" charset="2"/>
              <a:buChar char=""/>
            </a:pPr>
            <a:r>
              <a:rPr lang="en-US" sz="2200" b="1" dirty="0">
                <a:latin typeface="Book Antiqua" panose="02040602050305030304" pitchFamily="18" charset="0"/>
              </a:rPr>
              <a:t>Air</a:t>
            </a:r>
            <a:r>
              <a:rPr lang="en-US" sz="2200" dirty="0">
                <a:latin typeface="Book Antiqua" panose="02040602050305030304" pitchFamily="18" charset="0"/>
              </a:rPr>
              <a:t> pay dates are the </a:t>
            </a:r>
            <a:r>
              <a:rPr lang="en-US" sz="2200" b="1" dirty="0">
                <a:solidFill>
                  <a:schemeClr val="bg1"/>
                </a:solidFill>
                <a:latin typeface="Book Antiqua" panose="02040602050305030304" pitchFamily="18" charset="0"/>
              </a:rPr>
              <a:t>2</a:t>
            </a:r>
            <a:r>
              <a:rPr lang="en-US" sz="2200" b="1" baseline="30000" dirty="0">
                <a:solidFill>
                  <a:schemeClr val="bg1"/>
                </a:solidFill>
                <a:latin typeface="Book Antiqua" panose="02040602050305030304" pitchFamily="18" charset="0"/>
              </a:rPr>
              <a:t>nd</a:t>
            </a:r>
            <a:r>
              <a:rPr lang="en-US" sz="2200" b="1" dirty="0">
                <a:solidFill>
                  <a:schemeClr val="bg1"/>
                </a:solidFill>
                <a:latin typeface="Book Antiqua" panose="02040602050305030304" pitchFamily="18" charset="0"/>
              </a:rPr>
              <a:t> Friday</a:t>
            </a:r>
            <a:r>
              <a:rPr lang="en-US" sz="2200" dirty="0">
                <a:latin typeface="Book Antiqua" panose="02040602050305030304" pitchFamily="18" charset="0"/>
              </a:rPr>
              <a:t> after pay period ends.</a:t>
            </a:r>
          </a:p>
          <a:p>
            <a:pPr>
              <a:lnSpc>
                <a:spcPct val="120000"/>
              </a:lnSpc>
              <a:buClr>
                <a:schemeClr val="accent2">
                  <a:lumMod val="75000"/>
                </a:schemeClr>
              </a:buClr>
              <a:buSzPct val="100000"/>
              <a:buFont typeface="Wingdings 2" panose="05020102010507070707" pitchFamily="18" charset="2"/>
              <a:buChar char=""/>
            </a:pPr>
            <a:r>
              <a:rPr lang="en-US" sz="2200" b="1" dirty="0">
                <a:latin typeface="Book Antiqua" panose="02040602050305030304" pitchFamily="18" charset="0"/>
              </a:rPr>
              <a:t>As a new employee it </a:t>
            </a:r>
            <a:r>
              <a:rPr lang="en-US" sz="2200" b="1" u="sng" dirty="0">
                <a:solidFill>
                  <a:schemeClr val="bg1"/>
                </a:solidFill>
                <a:latin typeface="Book Antiqua" panose="02040602050305030304" pitchFamily="18" charset="0"/>
              </a:rPr>
              <a:t>will take 4 weeks</a:t>
            </a:r>
            <a:r>
              <a:rPr lang="en-US" sz="2200" b="1" dirty="0">
                <a:solidFill>
                  <a:schemeClr val="bg1"/>
                </a:solidFill>
                <a:latin typeface="Book Antiqua" panose="02040602050305030304" pitchFamily="18" charset="0"/>
              </a:rPr>
              <a:t> </a:t>
            </a:r>
            <a:r>
              <a:rPr lang="en-US" sz="2200" b="1" dirty="0">
                <a:latin typeface="Book Antiqua" panose="02040602050305030304" pitchFamily="18" charset="0"/>
              </a:rPr>
              <a:t>to receive your </a:t>
            </a:r>
            <a:r>
              <a:rPr lang="en-US" sz="2200" b="1" dirty="0">
                <a:solidFill>
                  <a:schemeClr val="bg1"/>
                </a:solidFill>
                <a:latin typeface="Book Antiqua" panose="02040602050305030304" pitchFamily="18" charset="0"/>
              </a:rPr>
              <a:t>1</a:t>
            </a:r>
            <a:r>
              <a:rPr lang="en-US" sz="2200" b="1" baseline="30000" dirty="0">
                <a:solidFill>
                  <a:schemeClr val="bg1"/>
                </a:solidFill>
                <a:latin typeface="Book Antiqua" panose="02040602050305030304" pitchFamily="18" charset="0"/>
              </a:rPr>
              <a:t>st</a:t>
            </a:r>
            <a:r>
              <a:rPr lang="en-US" sz="2200" b="1" dirty="0">
                <a:solidFill>
                  <a:schemeClr val="bg1"/>
                </a:solidFill>
                <a:latin typeface="Book Antiqua" panose="02040602050305030304" pitchFamily="18" charset="0"/>
              </a:rPr>
              <a:t> paycheck</a:t>
            </a:r>
            <a:r>
              <a:rPr lang="en-US" sz="2200" b="1" dirty="0">
                <a:latin typeface="Book Antiqua" panose="02040602050305030304" pitchFamily="18" charset="0"/>
              </a:rPr>
              <a:t>.  </a:t>
            </a:r>
          </a:p>
        </p:txBody>
      </p:sp>
      <p:pic>
        <p:nvPicPr>
          <p:cNvPr id="29" name="Audio 28">
            <a:hlinkClick r:id="" action="ppaction://media"/>
            <a:extLst>
              <a:ext uri="{FF2B5EF4-FFF2-40B4-BE49-F238E27FC236}">
                <a16:creationId xmlns:a16="http://schemas.microsoft.com/office/drawing/2014/main" id="{F1D52987-FEE2-194A-6291-CF5CA54D81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AB8BB38F-F224-66C2-BD02-D2EB385F9888}"/>
              </a:ext>
            </a:extLst>
          </p:cNvPr>
          <p:cNvPicPr>
            <a:picLocks noChangeAspect="1"/>
          </p:cNvPicPr>
          <p:nvPr/>
        </p:nvPicPr>
        <p:blipFill>
          <a:blip r:embed="rId5"/>
          <a:stretch>
            <a:fillRect/>
          </a:stretch>
        </p:blipFill>
        <p:spPr>
          <a:xfrm>
            <a:off x="457200" y="1559931"/>
            <a:ext cx="3680638" cy="51456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86"/>
    </mc:Choice>
    <mc:Fallback xmlns="">
      <p:transition spd="slow" advTm="2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noGrp="1"/>
          </p:cNvSpPr>
          <p:nvPr>
            <p:ph type="title"/>
          </p:nvPr>
        </p:nvSpPr>
        <p:spPr>
          <a:xfrm>
            <a:off x="2228496" y="325457"/>
            <a:ext cx="4419600" cy="990600"/>
          </a:xfrm>
        </p:spPr>
        <p:txBody>
          <a:bodyPr anchor="t">
            <a:normAutofit fontScale="90000"/>
          </a:bodyPr>
          <a:lstStyle/>
          <a:p>
            <a:pPr algn="ctr"/>
            <a:r>
              <a:rPr lang="en-US" sz="4900" b="1">
                <a:latin typeface="Book Antiqua" panose="02040602050305030304" pitchFamily="18" charset="0"/>
              </a:rPr>
              <a:t>Union</a:t>
            </a:r>
            <a:br>
              <a:rPr lang="en-US"/>
            </a:br>
            <a:endParaRPr lang="en-US"/>
          </a:p>
        </p:txBody>
      </p:sp>
      <p:sp>
        <p:nvSpPr>
          <p:cNvPr id="2" name="TextBox 1"/>
          <p:cNvSpPr txBox="1"/>
          <p:nvPr/>
        </p:nvSpPr>
        <p:spPr>
          <a:xfrm>
            <a:off x="114300" y="5486400"/>
            <a:ext cx="8915400" cy="1015663"/>
          </a:xfrm>
          <a:prstGeom prst="rect">
            <a:avLst/>
          </a:prstGeom>
          <a:noFill/>
        </p:spPr>
        <p:txBody>
          <a:bodyPr wrap="square" rtlCol="0">
            <a:spAutoFit/>
          </a:bodyPr>
          <a:lstStyle/>
          <a:p>
            <a:r>
              <a:rPr lang="en-US" sz="2000" dirty="0">
                <a:latin typeface="Book Antiqua" panose="02040602050305030304" pitchFamily="18" charset="0"/>
              </a:rPr>
              <a:t>Labor Union Representatives are </a:t>
            </a:r>
            <a:r>
              <a:rPr lang="en-US" sz="2000" b="1" u="sng" dirty="0">
                <a:latin typeface="Book Antiqua" panose="02040602050305030304" pitchFamily="18" charset="0"/>
              </a:rPr>
              <a:t>listed on Union bulletin boards at your work location</a:t>
            </a:r>
            <a:r>
              <a:rPr lang="en-US" sz="2000" dirty="0">
                <a:latin typeface="Book Antiqua" panose="02040602050305030304" pitchFamily="18" charset="0"/>
              </a:rPr>
              <a:t>, or you may contact Labor Relations, </a:t>
            </a:r>
            <a:r>
              <a:rPr lang="en-US" sz="2000" dirty="0">
                <a:solidFill>
                  <a:srgbClr val="002060"/>
                </a:solidFill>
                <a:latin typeface="Book Antiqua" panose="02040602050305030304" pitchFamily="18" charset="0"/>
              </a:rPr>
              <a:t>SFC Christina Depue</a:t>
            </a:r>
            <a:r>
              <a:rPr lang="en-US" sz="2000" dirty="0">
                <a:latin typeface="Book Antiqua" panose="02040602050305030304" pitchFamily="18" charset="0"/>
              </a:rPr>
              <a:t> </a:t>
            </a:r>
            <a:r>
              <a:rPr lang="en-US" sz="2000" dirty="0">
                <a:solidFill>
                  <a:schemeClr val="bg1"/>
                </a:solidFill>
                <a:latin typeface="Book Antiqua" panose="02040602050305030304" pitchFamily="18" charset="0"/>
                <a:hlinkClick r:id="rId4">
                  <a:extLst>
                    <a:ext uri="{A12FA001-AC4F-418D-AE19-62706E023703}">
                      <ahyp:hlinkClr xmlns:ahyp="http://schemas.microsoft.com/office/drawing/2018/hyperlinkcolor" val="tx"/>
                    </a:ext>
                  </a:extLst>
                </a:hlinkClick>
              </a:rPr>
              <a:t>christina.e.depue.mil@army.mil</a:t>
            </a:r>
            <a:r>
              <a:rPr lang="en-US" sz="2000" dirty="0">
                <a:solidFill>
                  <a:schemeClr val="bg1"/>
                </a:solidFill>
                <a:latin typeface="Book Antiqua" panose="02040602050305030304" pitchFamily="18" charset="0"/>
              </a:rPr>
              <a:t> </a:t>
            </a:r>
            <a:r>
              <a:rPr lang="en-US" sz="2000" dirty="0">
                <a:latin typeface="Book Antiqua" panose="02040602050305030304" pitchFamily="18" charset="0"/>
              </a:rPr>
              <a:t>or </a:t>
            </a:r>
            <a:r>
              <a:rPr lang="en-US" sz="2000" dirty="0">
                <a:solidFill>
                  <a:schemeClr val="bg1"/>
                </a:solidFill>
                <a:latin typeface="Book Antiqua" panose="02040602050305030304" pitchFamily="18" charset="0"/>
              </a:rPr>
              <a:t>(573) 638-9643</a:t>
            </a:r>
            <a:endParaRPr lang="en-US" sz="2000" dirty="0">
              <a:latin typeface="Book Antiqua" panose="02040602050305030304" pitchFamily="18" charset="0"/>
            </a:endParaRPr>
          </a:p>
        </p:txBody>
      </p:sp>
      <p:sp>
        <p:nvSpPr>
          <p:cNvPr id="3" name="TextBox 2">
            <a:extLst>
              <a:ext uri="{FF2B5EF4-FFF2-40B4-BE49-F238E27FC236}">
                <a16:creationId xmlns:a16="http://schemas.microsoft.com/office/drawing/2014/main" id="{7D8781A1-84B0-FD4C-D27F-06E1298C69A9}"/>
              </a:ext>
            </a:extLst>
          </p:cNvPr>
          <p:cNvSpPr txBox="1"/>
          <p:nvPr/>
        </p:nvSpPr>
        <p:spPr>
          <a:xfrm>
            <a:off x="209196" y="1553616"/>
            <a:ext cx="8458200" cy="3816429"/>
          </a:xfrm>
          <a:prstGeom prst="rect">
            <a:avLst/>
          </a:prstGeom>
          <a:noFill/>
        </p:spPr>
        <p:txBody>
          <a:bodyPr wrap="square" rtlCol="0">
            <a:spAutoFit/>
          </a:bodyPr>
          <a:lstStyle/>
          <a:p>
            <a:r>
              <a:rPr lang="en-US" sz="2200" dirty="0">
                <a:latin typeface="Book Antiqua" panose="02040602050305030304" pitchFamily="18" charset="0"/>
              </a:rPr>
              <a:t>In accordance with </a:t>
            </a:r>
            <a:r>
              <a:rPr lang="en-US" sz="2200" b="1" dirty="0">
                <a:solidFill>
                  <a:schemeClr val="bg1"/>
                </a:solidFill>
                <a:latin typeface="Book Antiqua" panose="02040602050305030304" pitchFamily="18" charset="0"/>
              </a:rPr>
              <a:t>Title 5 U.S.C. Section 7114(a)(3)</a:t>
            </a:r>
            <a:r>
              <a:rPr lang="en-US" sz="2200" dirty="0">
                <a:latin typeface="Book Antiqua" panose="02040602050305030304" pitchFamily="18" charset="0"/>
              </a:rPr>
              <a:t>, the agency is required to inform its </a:t>
            </a:r>
            <a:r>
              <a:rPr lang="en-US" sz="2200" b="1" u="sng" dirty="0">
                <a:solidFill>
                  <a:srgbClr val="FFFF66"/>
                </a:solidFill>
                <a:latin typeface="Book Antiqua" panose="02040602050305030304" pitchFamily="18" charset="0"/>
              </a:rPr>
              <a:t>bargaining employees</a:t>
            </a:r>
            <a:r>
              <a:rPr lang="en-US" sz="2200" b="1" dirty="0">
                <a:solidFill>
                  <a:srgbClr val="FFFF66"/>
                </a:solidFill>
                <a:latin typeface="Book Antiqua" panose="02040602050305030304" pitchFamily="18" charset="0"/>
              </a:rPr>
              <a:t> </a:t>
            </a:r>
            <a:r>
              <a:rPr lang="en-US" sz="2200" dirty="0">
                <a:latin typeface="Book Antiqua" panose="02040602050305030304" pitchFamily="18" charset="0"/>
              </a:rPr>
              <a:t>of the following:</a:t>
            </a:r>
            <a:r>
              <a:rPr lang="en-US" sz="2200" b="1" dirty="0">
                <a:latin typeface="Book Antiqua" panose="02040602050305030304" pitchFamily="18" charset="0"/>
              </a:rPr>
              <a:t> </a:t>
            </a:r>
            <a:endParaRPr lang="en-US" sz="2200" b="1" dirty="0">
              <a:solidFill>
                <a:schemeClr val="bg1"/>
              </a:solidFill>
              <a:latin typeface="Book Antiqua" panose="02040602050305030304" pitchFamily="18" charset="0"/>
            </a:endParaRPr>
          </a:p>
          <a:p>
            <a:endParaRPr lang="en-US" sz="2200" dirty="0">
              <a:latin typeface="Book Antiqua" panose="02040602050305030304" pitchFamily="18" charset="0"/>
            </a:endParaRPr>
          </a:p>
          <a:p>
            <a:r>
              <a:rPr lang="en-US" sz="2200" dirty="0">
                <a:latin typeface="Book Antiqua" panose="02040602050305030304" pitchFamily="18" charset="0"/>
              </a:rPr>
              <a:t>You are </a:t>
            </a:r>
            <a:r>
              <a:rPr lang="en-US" sz="2200" b="1" u="sng" dirty="0">
                <a:solidFill>
                  <a:schemeClr val="bg1"/>
                </a:solidFill>
                <a:latin typeface="Book Antiqua" panose="02040602050305030304" pitchFamily="18" charset="0"/>
              </a:rPr>
              <a:t>entitled</a:t>
            </a:r>
            <a:r>
              <a:rPr lang="en-US" sz="2200" dirty="0">
                <a:solidFill>
                  <a:schemeClr val="bg1"/>
                </a:solidFill>
                <a:latin typeface="Book Antiqua" panose="02040602050305030304" pitchFamily="18" charset="0"/>
              </a:rPr>
              <a:t> </a:t>
            </a:r>
            <a:r>
              <a:rPr lang="en-US" sz="2200" dirty="0">
                <a:latin typeface="Book Antiqua" panose="02040602050305030304" pitchFamily="18" charset="0"/>
              </a:rPr>
              <a:t>to </a:t>
            </a:r>
            <a:r>
              <a:rPr lang="en-US" sz="2200" b="1" u="sng" dirty="0">
                <a:solidFill>
                  <a:schemeClr val="bg1"/>
                </a:solidFill>
                <a:latin typeface="Book Antiqua" panose="02040602050305030304" pitchFamily="18" charset="0"/>
              </a:rPr>
              <a:t>Labor Organization representation</a:t>
            </a:r>
            <a:r>
              <a:rPr lang="en-US" sz="2200" dirty="0">
                <a:latin typeface="Book Antiqua" panose="02040602050305030304" pitchFamily="18" charset="0"/>
              </a:rPr>
              <a:t>, if you are subjected to </a:t>
            </a:r>
            <a:r>
              <a:rPr lang="en-US" sz="2200" b="1" u="sng" dirty="0">
                <a:latin typeface="Book Antiqua" panose="02040602050305030304" pitchFamily="18" charset="0"/>
              </a:rPr>
              <a:t>any examination</a:t>
            </a:r>
            <a:r>
              <a:rPr lang="en-US" sz="2200" dirty="0">
                <a:latin typeface="Book Antiqua" panose="02040602050305030304" pitchFamily="18" charset="0"/>
              </a:rPr>
              <a:t> by a representative of the agency </a:t>
            </a:r>
            <a:r>
              <a:rPr lang="en-US" sz="2200" b="1" u="sng" dirty="0">
                <a:latin typeface="Book Antiqua" panose="02040602050305030304" pitchFamily="18" charset="0"/>
              </a:rPr>
              <a:t>in connection with an investigation if</a:t>
            </a:r>
            <a:r>
              <a:rPr lang="en-US" sz="2200" dirty="0">
                <a:latin typeface="Book Antiqua" panose="02040602050305030304" pitchFamily="18" charset="0"/>
              </a:rPr>
              <a:t>:</a:t>
            </a:r>
          </a:p>
          <a:p>
            <a:endParaRPr lang="en-US" sz="2200" dirty="0">
              <a:latin typeface="Book Antiqua" panose="02040602050305030304" pitchFamily="18" charset="0"/>
            </a:endParaRPr>
          </a:p>
          <a:p>
            <a:r>
              <a:rPr lang="en-US" sz="2200" dirty="0">
                <a:latin typeface="Book Antiqua" panose="02040602050305030304" pitchFamily="18" charset="0"/>
              </a:rPr>
              <a:t>	</a:t>
            </a:r>
            <a:r>
              <a:rPr lang="en-US" sz="2200" b="1" dirty="0">
                <a:solidFill>
                  <a:schemeClr val="bg1"/>
                </a:solidFill>
                <a:latin typeface="Book Antiqua" panose="02040602050305030304" pitchFamily="18" charset="0"/>
              </a:rPr>
              <a:t>1.) You believe the examination may result in 		disciplinary action</a:t>
            </a:r>
          </a:p>
          <a:p>
            <a:r>
              <a:rPr lang="en-US" sz="2200" b="1" dirty="0">
                <a:solidFill>
                  <a:schemeClr val="bg1"/>
                </a:solidFill>
                <a:latin typeface="Book Antiqua" panose="02040602050305030304" pitchFamily="18" charset="0"/>
              </a:rPr>
              <a:t>	           AND</a:t>
            </a:r>
          </a:p>
          <a:p>
            <a:r>
              <a:rPr lang="en-US" sz="2200" b="1" dirty="0">
                <a:solidFill>
                  <a:schemeClr val="bg1"/>
                </a:solidFill>
                <a:latin typeface="Book Antiqua" panose="02040602050305030304" pitchFamily="18" charset="0"/>
              </a:rPr>
              <a:t>	2.) You request representation.</a:t>
            </a:r>
          </a:p>
        </p:txBody>
      </p:sp>
      <p:pic>
        <p:nvPicPr>
          <p:cNvPr id="26" name="Audio 25">
            <a:hlinkClick r:id="" action="ppaction://media"/>
            <a:extLst>
              <a:ext uri="{FF2B5EF4-FFF2-40B4-BE49-F238E27FC236}">
                <a16:creationId xmlns:a16="http://schemas.microsoft.com/office/drawing/2014/main" id="{86FD1AFF-9907-4FD4-9F43-CF912A83F7F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83665920"/>
      </p:ext>
    </p:extLst>
  </p:cSld>
  <p:clrMapOvr>
    <a:masterClrMapping/>
  </p:clrMapOvr>
  <mc:AlternateContent xmlns:mc="http://schemas.openxmlformats.org/markup-compatibility/2006" xmlns:p14="http://schemas.microsoft.com/office/powerpoint/2010/main">
    <mc:Choice Requires="p14">
      <p:transition spd="slow" p14:dur="2000" advTm="42694"/>
    </mc:Choice>
    <mc:Fallback xmlns="">
      <p:transition spd="slow" advTm="42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5"/>
          <p:cNvSpPr>
            <a:spLocks noGrp="1"/>
          </p:cNvSpPr>
          <p:nvPr>
            <p:ph type="title"/>
          </p:nvPr>
        </p:nvSpPr>
        <p:spPr>
          <a:xfrm>
            <a:off x="457200" y="152400"/>
            <a:ext cx="8229600" cy="990600"/>
          </a:xfrm>
        </p:spPr>
        <p:txBody>
          <a:bodyPr>
            <a:normAutofit/>
          </a:bodyPr>
          <a:lstStyle/>
          <a:p>
            <a:pPr algn="ctr"/>
            <a:r>
              <a:rPr lang="en-US" sz="4400" b="1" dirty="0">
                <a:latin typeface="Book Antiqua" panose="02040602050305030304" pitchFamily="18" charset="0"/>
              </a:rPr>
              <a:t>Worker’s Compensation </a:t>
            </a:r>
          </a:p>
        </p:txBody>
      </p:sp>
      <p:sp>
        <p:nvSpPr>
          <p:cNvPr id="32771" name="TextBox 4"/>
          <p:cNvSpPr txBox="1">
            <a:spLocks noChangeArrowheads="1"/>
          </p:cNvSpPr>
          <p:nvPr/>
        </p:nvSpPr>
        <p:spPr bwMode="auto">
          <a:xfrm>
            <a:off x="304800" y="1447800"/>
            <a:ext cx="8686800" cy="5262979"/>
          </a:xfrm>
          <a:prstGeom prst="rect">
            <a:avLst/>
          </a:prstGeom>
          <a:noFill/>
          <a:ln w="9525">
            <a:noFill/>
            <a:miter lim="800000"/>
            <a:headEnd/>
            <a:tailEnd/>
          </a:ln>
        </p:spPr>
        <p:txBody>
          <a:bodyPr wrap="square">
            <a:spAutoFit/>
          </a:bodyPr>
          <a:lstStyle/>
          <a:p>
            <a:pPr>
              <a:buClr>
                <a:srgbClr val="FFC000"/>
              </a:buClr>
            </a:pPr>
            <a:r>
              <a:rPr lang="en-US" sz="2400" b="1" u="sng" dirty="0">
                <a:solidFill>
                  <a:schemeClr val="bg1"/>
                </a:solidFill>
                <a:latin typeface="Book Antiqua" panose="02040602050305030304" pitchFamily="18" charset="0"/>
              </a:rPr>
              <a:t>Report to your Supervisor:</a:t>
            </a:r>
          </a:p>
          <a:p>
            <a:pPr marL="800100" lvl="1" indent="-342900">
              <a:buClr>
                <a:schemeClr val="accent2">
                  <a:lumMod val="75000"/>
                </a:schemeClr>
              </a:buClr>
              <a:buFont typeface="Wingdings 2" panose="05020102010507070707" pitchFamily="18" charset="2"/>
              <a:buChar char=""/>
            </a:pPr>
            <a:r>
              <a:rPr lang="en-US" sz="2300" b="1" u="sng" dirty="0">
                <a:latin typeface="Book Antiqua" panose="02040602050305030304" pitchFamily="18" charset="0"/>
              </a:rPr>
              <a:t>Every</a:t>
            </a:r>
            <a:r>
              <a:rPr lang="en-US" sz="2300" b="1" dirty="0">
                <a:latin typeface="Book Antiqua" panose="02040602050305030304" pitchFamily="18" charset="0"/>
              </a:rPr>
              <a:t> related injury, illnesses or disease </a:t>
            </a:r>
            <a:r>
              <a:rPr lang="en-US" sz="2300" dirty="0">
                <a:latin typeface="Book Antiqua" panose="02040602050305030304" pitchFamily="18" charset="0"/>
              </a:rPr>
              <a:t>that is </a:t>
            </a:r>
            <a:r>
              <a:rPr lang="en-US" sz="2300" b="1" dirty="0">
                <a:latin typeface="Book Antiqua" panose="02040602050305030304" pitchFamily="18" charset="0"/>
              </a:rPr>
              <a:t>caused or aggravated by the employment</a:t>
            </a:r>
            <a:r>
              <a:rPr lang="en-US" sz="2300" dirty="0">
                <a:latin typeface="Book Antiqua" panose="02040602050305030304" pitchFamily="18" charset="0"/>
              </a:rPr>
              <a:t> should be reported to your supervisor. </a:t>
            </a:r>
          </a:p>
          <a:p>
            <a:pPr lvl="1">
              <a:buClr>
                <a:schemeClr val="accent2">
                  <a:lumMod val="75000"/>
                </a:schemeClr>
              </a:buClr>
            </a:pPr>
            <a:endParaRPr lang="en-US" sz="2400" dirty="0">
              <a:latin typeface="Book Antiqua" panose="02040602050305030304" pitchFamily="18" charset="0"/>
            </a:endParaRPr>
          </a:p>
          <a:p>
            <a:pPr>
              <a:buClr>
                <a:schemeClr val="accent2">
                  <a:lumMod val="75000"/>
                </a:schemeClr>
              </a:buClr>
            </a:pPr>
            <a:r>
              <a:rPr lang="en-US" sz="2400" b="1" u="sng" dirty="0">
                <a:solidFill>
                  <a:schemeClr val="bg1"/>
                </a:solidFill>
                <a:latin typeface="Book Antiqua" panose="02040602050305030304" pitchFamily="18" charset="0"/>
              </a:rPr>
              <a:t>Obtain Medical Care:</a:t>
            </a:r>
          </a:p>
          <a:p>
            <a:pPr marL="800100" lvl="1" indent="-342900">
              <a:buClr>
                <a:schemeClr val="accent2">
                  <a:lumMod val="75000"/>
                </a:schemeClr>
              </a:buClr>
              <a:buFont typeface="Wingdings 2" panose="05020102010507070707" pitchFamily="18" charset="2"/>
              <a:buChar char=""/>
            </a:pPr>
            <a:r>
              <a:rPr lang="en-US" sz="2300" dirty="0">
                <a:latin typeface="Book Antiqua" panose="02040602050305030304" pitchFamily="18" charset="0"/>
              </a:rPr>
              <a:t>Complete an </a:t>
            </a:r>
            <a:r>
              <a:rPr lang="en-US" sz="2300" b="1" dirty="0">
                <a:solidFill>
                  <a:schemeClr val="bg1"/>
                </a:solidFill>
                <a:latin typeface="Book Antiqua" panose="02040602050305030304" pitchFamily="18" charset="0"/>
              </a:rPr>
              <a:t>OSHA 301</a:t>
            </a:r>
            <a:r>
              <a:rPr lang="en-US" sz="2300" dirty="0">
                <a:latin typeface="Book Antiqua" panose="02040602050305030304" pitchFamily="18" charset="0"/>
              </a:rPr>
              <a:t> and </a:t>
            </a:r>
            <a:r>
              <a:rPr lang="en-US" sz="2300" b="1" dirty="0">
                <a:solidFill>
                  <a:schemeClr val="bg1"/>
                </a:solidFill>
                <a:latin typeface="Book Antiqua" panose="02040602050305030304" pitchFamily="18" charset="0"/>
              </a:rPr>
              <a:t>CA-1 or CA-2 via ECOMP</a:t>
            </a:r>
            <a:r>
              <a:rPr lang="en-US" sz="2300" dirty="0">
                <a:latin typeface="Book Antiqua" panose="02040602050305030304" pitchFamily="18" charset="0"/>
              </a:rPr>
              <a:t> either </a:t>
            </a:r>
            <a:r>
              <a:rPr lang="en-US" sz="2300" b="1" u="sng" dirty="0">
                <a:latin typeface="Book Antiqua" panose="02040602050305030304" pitchFamily="18" charset="0"/>
              </a:rPr>
              <a:t>before</a:t>
            </a:r>
            <a:r>
              <a:rPr lang="en-US" sz="2300" b="1" dirty="0">
                <a:latin typeface="Book Antiqua" panose="02040602050305030304" pitchFamily="18" charset="0"/>
              </a:rPr>
              <a:t> </a:t>
            </a:r>
            <a:r>
              <a:rPr lang="en-US" sz="2300" dirty="0">
                <a:latin typeface="Book Antiqua" panose="02040602050305030304" pitchFamily="18" charset="0"/>
              </a:rPr>
              <a:t>receiving care, </a:t>
            </a:r>
            <a:r>
              <a:rPr lang="en-US" sz="2300" b="1" u="sng" dirty="0">
                <a:latin typeface="Book Antiqua" panose="02040602050305030304" pitchFamily="18" charset="0"/>
              </a:rPr>
              <a:t>or after</a:t>
            </a:r>
            <a:r>
              <a:rPr lang="en-US" sz="2300" b="1" dirty="0">
                <a:latin typeface="Book Antiqua" panose="02040602050305030304" pitchFamily="18" charset="0"/>
              </a:rPr>
              <a:t> </a:t>
            </a:r>
            <a:r>
              <a:rPr lang="en-US" sz="2300" dirty="0">
                <a:latin typeface="Book Antiqua" panose="02040602050305030304" pitchFamily="18" charset="0"/>
              </a:rPr>
              <a:t>if immediate care is needed.</a:t>
            </a:r>
          </a:p>
          <a:p>
            <a:pPr marL="800100" lvl="1" indent="-342900">
              <a:buClr>
                <a:schemeClr val="accent2">
                  <a:lumMod val="75000"/>
                </a:schemeClr>
              </a:buClr>
              <a:buFont typeface="Wingdings 2" panose="05020102010507070707" pitchFamily="18" charset="2"/>
              <a:buChar char=""/>
            </a:pPr>
            <a:r>
              <a:rPr lang="en-US" sz="2300" b="1" u="sng" dirty="0">
                <a:solidFill>
                  <a:schemeClr val="bg1"/>
                </a:solidFill>
                <a:latin typeface="Book Antiqua" panose="02040602050305030304" pitchFamily="18" charset="0"/>
              </a:rPr>
              <a:t>Do not</a:t>
            </a:r>
            <a:r>
              <a:rPr lang="en-US" sz="2300" dirty="0">
                <a:solidFill>
                  <a:schemeClr val="bg1"/>
                </a:solidFill>
                <a:latin typeface="Book Antiqua" panose="02040602050305030304" pitchFamily="18" charset="0"/>
              </a:rPr>
              <a:t> </a:t>
            </a:r>
            <a:r>
              <a:rPr lang="en-US" sz="2300" dirty="0">
                <a:latin typeface="Book Antiqua" panose="02040602050305030304" pitchFamily="18" charset="0"/>
              </a:rPr>
              <a:t>use personal health insurance.</a:t>
            </a:r>
          </a:p>
          <a:p>
            <a:pPr lvl="1">
              <a:buClr>
                <a:schemeClr val="accent2">
                  <a:lumMod val="75000"/>
                </a:schemeClr>
              </a:buClr>
            </a:pPr>
            <a:endParaRPr lang="en-US" sz="2400" dirty="0">
              <a:latin typeface="Book Antiqua" panose="02040602050305030304" pitchFamily="18" charset="0"/>
            </a:endParaRPr>
          </a:p>
          <a:p>
            <a:pPr>
              <a:buClr>
                <a:srgbClr val="FFC000"/>
              </a:buClr>
            </a:pPr>
            <a:r>
              <a:rPr lang="en-US" sz="2400" b="1" u="sng" dirty="0">
                <a:latin typeface="Book Antiqua" panose="02040602050305030304" pitchFamily="18" charset="0"/>
              </a:rPr>
              <a:t>Note: </a:t>
            </a:r>
            <a:r>
              <a:rPr lang="en-US" sz="2400" b="1" dirty="0">
                <a:solidFill>
                  <a:schemeClr val="bg1"/>
                </a:solidFill>
                <a:latin typeface="Book Antiqua" panose="02040602050305030304" pitchFamily="18" charset="0"/>
              </a:rPr>
              <a:t>Injury report </a:t>
            </a:r>
            <a:r>
              <a:rPr lang="en-US" sz="2400" b="1" u="sng" dirty="0">
                <a:solidFill>
                  <a:schemeClr val="bg1"/>
                </a:solidFill>
                <a:latin typeface="Book Antiqua" panose="02040602050305030304" pitchFamily="18" charset="0"/>
              </a:rPr>
              <a:t>will not </a:t>
            </a:r>
            <a:r>
              <a:rPr lang="en-US" sz="2400" b="1" dirty="0">
                <a:solidFill>
                  <a:schemeClr val="bg1"/>
                </a:solidFill>
                <a:latin typeface="Book Antiqua" panose="02040602050305030304" pitchFamily="18" charset="0"/>
              </a:rPr>
              <a:t>be submitted to the Department of Labor </a:t>
            </a:r>
            <a:r>
              <a:rPr lang="en-US" sz="2400" b="1" u="sng" dirty="0">
                <a:solidFill>
                  <a:schemeClr val="bg1"/>
                </a:solidFill>
                <a:latin typeface="Book Antiqua" panose="02040602050305030304" pitchFamily="18" charset="0"/>
              </a:rPr>
              <a:t>unless</a:t>
            </a:r>
            <a:r>
              <a:rPr lang="en-US" sz="2400" b="1" dirty="0">
                <a:solidFill>
                  <a:schemeClr val="bg1"/>
                </a:solidFill>
                <a:latin typeface="Book Antiqua" panose="02040602050305030304" pitchFamily="18" charset="0"/>
              </a:rPr>
              <a:t> there is incurred </a:t>
            </a:r>
            <a:r>
              <a:rPr lang="en-US" sz="2400" b="1" u="sng" dirty="0">
                <a:solidFill>
                  <a:schemeClr val="bg1"/>
                </a:solidFill>
                <a:latin typeface="Book Antiqua" panose="02040602050305030304" pitchFamily="18" charset="0"/>
              </a:rPr>
              <a:t>wage loss and medical payments.</a:t>
            </a:r>
            <a:r>
              <a:rPr lang="en-US" sz="2400" b="1" dirty="0">
                <a:solidFill>
                  <a:schemeClr val="bg1"/>
                </a:solidFill>
                <a:latin typeface="Book Antiqua" panose="02040602050305030304" pitchFamily="18" charset="0"/>
              </a:rPr>
              <a:t> </a:t>
            </a:r>
            <a:endParaRPr lang="en-US" dirty="0">
              <a:solidFill>
                <a:schemeClr val="bg1"/>
              </a:solidFill>
            </a:endParaRPr>
          </a:p>
        </p:txBody>
      </p:sp>
      <p:pic>
        <p:nvPicPr>
          <p:cNvPr id="32774" name="Audio 32773">
            <a:hlinkClick r:id="" action="ppaction://media"/>
            <a:extLst>
              <a:ext uri="{FF2B5EF4-FFF2-40B4-BE49-F238E27FC236}">
                <a16:creationId xmlns:a16="http://schemas.microsoft.com/office/drawing/2014/main" id="{1D92CAD8-458A-85D2-7642-8F5567CB6B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0763"/>
    </mc:Choice>
    <mc:Fallback xmlns="">
      <p:transition spd="slow" advTm="50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77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77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5"/>
          <p:cNvSpPr>
            <a:spLocks noGrp="1"/>
          </p:cNvSpPr>
          <p:nvPr>
            <p:ph type="title"/>
          </p:nvPr>
        </p:nvSpPr>
        <p:spPr/>
        <p:txBody>
          <a:bodyPr>
            <a:normAutofit fontScale="90000"/>
          </a:bodyPr>
          <a:lstStyle/>
          <a:p>
            <a:pPr algn="ctr"/>
            <a:r>
              <a:rPr lang="en-US" sz="4400" b="1" dirty="0">
                <a:latin typeface="Book Antiqua" panose="02040602050305030304" pitchFamily="18" charset="0"/>
              </a:rPr>
              <a:t>Worker’s Compensation</a:t>
            </a:r>
            <a:br>
              <a:rPr lang="en-US" sz="4400" b="1" dirty="0">
                <a:latin typeface="Book Antiqua" panose="02040602050305030304" pitchFamily="18" charset="0"/>
              </a:rPr>
            </a:br>
            <a:r>
              <a:rPr lang="en-US" sz="4400" b="1" dirty="0">
                <a:latin typeface="Book Antiqua" panose="02040602050305030304" pitchFamily="18" charset="0"/>
              </a:rPr>
              <a:t>(Cont.)</a:t>
            </a:r>
          </a:p>
        </p:txBody>
      </p:sp>
      <p:pic>
        <p:nvPicPr>
          <p:cNvPr id="17414" name="Picture 6"/>
          <p:cNvPicPr>
            <a:picLocks noChangeAspect="1" noChangeArrowheads="1"/>
          </p:cNvPicPr>
          <p:nvPr/>
        </p:nvPicPr>
        <p:blipFill>
          <a:blip r:embed="rId4" cstate="print"/>
          <a:srcRect l="63118" t="28276" r="12167" b="4033"/>
          <a:stretch>
            <a:fillRect/>
          </a:stretch>
        </p:blipFill>
        <p:spPr bwMode="auto">
          <a:xfrm>
            <a:off x="512064" y="1606298"/>
            <a:ext cx="3928302" cy="4844005"/>
          </a:xfrm>
          <a:prstGeom prst="rect">
            <a:avLst/>
          </a:prstGeom>
          <a:ln w="127000" cap="sq">
            <a:solidFill>
              <a:srgbClr val="000000"/>
            </a:solidFill>
            <a:miter lim="800000"/>
          </a:ln>
          <a:effectLst>
            <a:outerShdw blurRad="57150" dist="50800" dir="2700000" algn="tl" rotWithShape="0">
              <a:srgbClr val="000000">
                <a:alpha val="40000"/>
              </a:srgbClr>
            </a:outerShdw>
          </a:effectLst>
        </p:spPr>
        <p:style>
          <a:lnRef idx="2">
            <a:schemeClr val="dk1"/>
          </a:lnRef>
          <a:fillRef idx="1">
            <a:schemeClr val="lt1"/>
          </a:fillRef>
          <a:effectRef idx="0">
            <a:schemeClr val="dk1"/>
          </a:effectRef>
          <a:fontRef idx="minor">
            <a:schemeClr val="dk1"/>
          </a:fontRef>
        </p:style>
      </p:pic>
      <p:pic>
        <p:nvPicPr>
          <p:cNvPr id="3" name="Picture 2" descr="Text, letter&#10;&#10;Description automatically generated">
            <a:extLst>
              <a:ext uri="{FF2B5EF4-FFF2-40B4-BE49-F238E27FC236}">
                <a16:creationId xmlns:a16="http://schemas.microsoft.com/office/drawing/2014/main" id="{96CF1D3B-60B5-6FBB-165C-EC8214324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0587" y="1606297"/>
            <a:ext cx="3986213" cy="484400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7452" name="Audio 17451">
            <a:hlinkClick r:id="" action="ppaction://media"/>
            <a:extLst>
              <a:ext uri="{FF2B5EF4-FFF2-40B4-BE49-F238E27FC236}">
                <a16:creationId xmlns:a16="http://schemas.microsoft.com/office/drawing/2014/main" id="{140CC7A6-B271-CEE5-4F33-EB0EB5FDC0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96495"/>
    </mc:Choice>
    <mc:Fallback xmlns="">
      <p:transition spd="slow" advTm="19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4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45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60E4BC-2231-886B-A370-4458B1412DE8}"/>
              </a:ext>
            </a:extLst>
          </p:cNvPr>
          <p:cNvSpPr>
            <a:spLocks noGrp="1"/>
          </p:cNvSpPr>
          <p:nvPr>
            <p:ph idx="1"/>
          </p:nvPr>
        </p:nvSpPr>
        <p:spPr>
          <a:xfrm>
            <a:off x="228600" y="990600"/>
            <a:ext cx="8686800" cy="5715000"/>
          </a:xfrm>
        </p:spPr>
        <p:txBody>
          <a:bodyPr>
            <a:normAutofit/>
          </a:bodyPr>
          <a:lstStyle/>
          <a:p>
            <a:pPr marL="0" indent="0" algn="ctr">
              <a:buNone/>
            </a:pPr>
            <a:r>
              <a:rPr lang="en-US" sz="2000" b="1" u="sng" dirty="0">
                <a:latin typeface="Book Antiqua" panose="02040602050305030304" pitchFamily="18" charset="0"/>
              </a:rPr>
              <a:t>Joint Force Head Quarters:</a:t>
            </a:r>
          </a:p>
          <a:p>
            <a:pPr marL="0" indent="0" algn="ctr">
              <a:buNone/>
            </a:pPr>
            <a:r>
              <a:rPr lang="en-US" sz="2000" b="1" u="sng" dirty="0">
                <a:solidFill>
                  <a:schemeClr val="bg1"/>
                </a:solidFill>
                <a:latin typeface="Book Antiqua" panose="02040602050305030304" pitchFamily="18" charset="0"/>
              </a:rPr>
              <a:t>(573) 638-9500</a:t>
            </a:r>
          </a:p>
          <a:p>
            <a:pPr marL="0" indent="0">
              <a:buNone/>
            </a:pPr>
            <a:r>
              <a:rPr lang="en-US" sz="2000" dirty="0">
                <a:solidFill>
                  <a:schemeClr val="bg1"/>
                </a:solidFill>
                <a:latin typeface="Book Antiqua" panose="02040602050305030304" pitchFamily="18" charset="0"/>
              </a:rPr>
              <a:t>	</a:t>
            </a:r>
            <a:r>
              <a:rPr lang="en-US" sz="1900" dirty="0">
                <a:solidFill>
                  <a:srgbClr val="002060"/>
                </a:solidFill>
                <a:latin typeface="Book Antiqua" panose="02040602050305030304" pitchFamily="18" charset="0"/>
              </a:rPr>
              <a:t>  Leigh Ann Smith </a:t>
            </a:r>
            <a:r>
              <a:rPr lang="en-US" sz="1900" dirty="0">
                <a:solidFill>
                  <a:schemeClr val="bg1"/>
                </a:solidFill>
                <a:latin typeface="Book Antiqua" panose="02040602050305030304" pitchFamily="18" charset="0"/>
              </a:rPr>
              <a:t>Ext:</a:t>
            </a:r>
            <a:r>
              <a:rPr lang="en-US" sz="1900" b="1" dirty="0">
                <a:solidFill>
                  <a:schemeClr val="bg1"/>
                </a:solidFill>
                <a:latin typeface="Book Antiqua" panose="02040602050305030304" pitchFamily="18" charset="0"/>
              </a:rPr>
              <a:t> 39892          </a:t>
            </a:r>
            <a:r>
              <a:rPr lang="en-US" sz="1900" dirty="0">
                <a:solidFill>
                  <a:srgbClr val="002060"/>
                </a:solidFill>
                <a:latin typeface="Book Antiqua" panose="02040602050305030304" pitchFamily="18" charset="0"/>
              </a:rPr>
              <a:t>Tara Wilson </a:t>
            </a:r>
            <a:r>
              <a:rPr lang="en-US" sz="1900" dirty="0">
                <a:solidFill>
                  <a:schemeClr val="bg1"/>
                </a:solidFill>
                <a:latin typeface="Book Antiqua" panose="02040602050305030304" pitchFamily="18" charset="0"/>
              </a:rPr>
              <a:t>Ext: </a:t>
            </a:r>
            <a:r>
              <a:rPr lang="en-US" sz="1900" b="1" dirty="0">
                <a:solidFill>
                  <a:schemeClr val="bg1"/>
                </a:solidFill>
                <a:latin typeface="Book Antiqua" panose="02040602050305030304" pitchFamily="18" charset="0"/>
              </a:rPr>
              <a:t>37497</a:t>
            </a:r>
          </a:p>
          <a:p>
            <a:pPr marL="0" indent="0">
              <a:buNone/>
            </a:pPr>
            <a:r>
              <a:rPr lang="en-US" sz="1900" b="1" dirty="0">
                <a:solidFill>
                  <a:schemeClr val="bg1"/>
                </a:solidFill>
                <a:latin typeface="Book Antiqua" panose="02040602050305030304" pitchFamily="18" charset="0"/>
              </a:rPr>
              <a:t>	</a:t>
            </a:r>
            <a:r>
              <a:rPr lang="en-US" sz="1900" b="1" dirty="0">
                <a:solidFill>
                  <a:srgbClr val="002060"/>
                </a:solidFill>
                <a:latin typeface="Book Antiqua" panose="02040602050305030304" pitchFamily="18" charset="0"/>
              </a:rPr>
              <a:t>  </a:t>
            </a:r>
            <a:r>
              <a:rPr lang="en-US" sz="1900" dirty="0">
                <a:solidFill>
                  <a:srgbClr val="002060"/>
                </a:solidFill>
                <a:latin typeface="Book Antiqua" panose="02040602050305030304" pitchFamily="18" charset="0"/>
              </a:rPr>
              <a:t>Jacqui Conatser</a:t>
            </a:r>
            <a:r>
              <a:rPr lang="en-US" sz="1900" dirty="0">
                <a:solidFill>
                  <a:schemeClr val="bg1"/>
                </a:solidFill>
                <a:latin typeface="Book Antiqua" panose="02040602050305030304" pitchFamily="18" charset="0"/>
              </a:rPr>
              <a:t> Ext: </a:t>
            </a:r>
            <a:r>
              <a:rPr lang="en-US" sz="1900" b="1" dirty="0">
                <a:solidFill>
                  <a:schemeClr val="bg1"/>
                </a:solidFill>
                <a:effectLst/>
                <a:latin typeface="Book Antiqua" panose="02040602050305030304" pitchFamily="18" charset="0"/>
                <a:ea typeface="Calibri" panose="020F0502020204030204" pitchFamily="34" charset="0"/>
              </a:rPr>
              <a:t>37496</a:t>
            </a:r>
            <a:r>
              <a:rPr lang="en-US" sz="1900" b="1" dirty="0">
                <a:solidFill>
                  <a:schemeClr val="bg1"/>
                </a:solidFill>
                <a:latin typeface="Book Antiqua" panose="02040602050305030304" pitchFamily="18" charset="0"/>
              </a:rPr>
              <a:t>            </a:t>
            </a:r>
            <a:r>
              <a:rPr lang="en-US" sz="1900" dirty="0">
                <a:solidFill>
                  <a:srgbClr val="002060"/>
                </a:solidFill>
                <a:latin typeface="Book Antiqua" panose="02040602050305030304" pitchFamily="18" charset="0"/>
              </a:rPr>
              <a:t>Chelsea Kirchner </a:t>
            </a:r>
            <a:r>
              <a:rPr lang="en-US" sz="1900" dirty="0">
                <a:solidFill>
                  <a:schemeClr val="bg1"/>
                </a:solidFill>
                <a:latin typeface="Book Antiqua" panose="02040602050305030304" pitchFamily="18" charset="0"/>
              </a:rPr>
              <a:t>Ext: </a:t>
            </a:r>
            <a:r>
              <a:rPr lang="en-US" sz="1900" b="1" dirty="0">
                <a:solidFill>
                  <a:schemeClr val="bg1"/>
                </a:solidFill>
                <a:latin typeface="Book Antiqua" panose="02040602050305030304" pitchFamily="18" charset="0"/>
              </a:rPr>
              <a:t>37746</a:t>
            </a:r>
          </a:p>
          <a:p>
            <a:pPr marL="0" indent="0">
              <a:buNone/>
            </a:pPr>
            <a:r>
              <a:rPr lang="en-US" sz="1900" b="1" dirty="0">
                <a:solidFill>
                  <a:schemeClr val="bg1"/>
                </a:solidFill>
                <a:latin typeface="Book Antiqua" panose="02040602050305030304" pitchFamily="18" charset="0"/>
              </a:rPr>
              <a:t>	</a:t>
            </a:r>
            <a:r>
              <a:rPr lang="en-US" sz="1900" b="1" dirty="0">
                <a:solidFill>
                  <a:srgbClr val="002060"/>
                </a:solidFill>
                <a:latin typeface="Book Antiqua" panose="02040602050305030304" pitchFamily="18" charset="0"/>
              </a:rPr>
              <a:t>  </a:t>
            </a:r>
            <a:r>
              <a:rPr lang="en-US" sz="1900" dirty="0">
                <a:solidFill>
                  <a:srgbClr val="002060"/>
                </a:solidFill>
                <a:latin typeface="Book Antiqua" panose="02040602050305030304" pitchFamily="18" charset="0"/>
              </a:rPr>
              <a:t>Katelyn McAllister </a:t>
            </a:r>
            <a:r>
              <a:rPr lang="en-US" sz="1900" dirty="0">
                <a:solidFill>
                  <a:schemeClr val="bg1"/>
                </a:solidFill>
                <a:latin typeface="Book Antiqua" panose="02040602050305030304" pitchFamily="18" charset="0"/>
              </a:rPr>
              <a:t>Ext: </a:t>
            </a:r>
            <a:r>
              <a:rPr lang="en-US" sz="1900" b="1" dirty="0">
                <a:solidFill>
                  <a:schemeClr val="bg1"/>
                </a:solidFill>
                <a:latin typeface="Book Antiqua" panose="02040602050305030304" pitchFamily="18" charset="0"/>
              </a:rPr>
              <a:t>39520       </a:t>
            </a:r>
            <a:r>
              <a:rPr lang="en-US" sz="1900" dirty="0">
                <a:solidFill>
                  <a:srgbClr val="002060"/>
                </a:solidFill>
                <a:latin typeface="Book Antiqua" panose="02040602050305030304" pitchFamily="18" charset="0"/>
              </a:rPr>
              <a:t>Jaelyn Smith </a:t>
            </a:r>
            <a:r>
              <a:rPr lang="en-US" sz="1900" dirty="0">
                <a:solidFill>
                  <a:schemeClr val="bg1"/>
                </a:solidFill>
                <a:latin typeface="Book Antiqua" panose="02040602050305030304" pitchFamily="18" charset="0"/>
              </a:rPr>
              <a:t>Ext. </a:t>
            </a:r>
            <a:r>
              <a:rPr lang="en-US" sz="1900" b="1" dirty="0">
                <a:solidFill>
                  <a:schemeClr val="bg1"/>
                </a:solidFill>
                <a:latin typeface="Book Antiqua" panose="02040602050305030304" pitchFamily="18" charset="0"/>
              </a:rPr>
              <a:t>37494</a:t>
            </a:r>
          </a:p>
          <a:p>
            <a:pPr marL="0" indent="0">
              <a:buNone/>
            </a:pPr>
            <a:endParaRPr lang="en-US" sz="1900" dirty="0">
              <a:solidFill>
                <a:srgbClr val="FFFF66"/>
              </a:solidFill>
              <a:latin typeface="Book Antiqua" panose="02040602050305030304" pitchFamily="18" charset="0"/>
            </a:endParaRPr>
          </a:p>
          <a:p>
            <a:pPr marL="0" indent="0" algn="ctr">
              <a:buNone/>
            </a:pPr>
            <a:r>
              <a:rPr lang="en-US" sz="1900" b="1" u="sng" dirty="0">
                <a:latin typeface="Book Antiqua" panose="02040602050305030304" pitchFamily="18" charset="0"/>
              </a:rPr>
              <a:t>139</a:t>
            </a:r>
            <a:r>
              <a:rPr lang="en-US" sz="1900" b="1" u="sng" baseline="30000" dirty="0">
                <a:latin typeface="Book Antiqua" panose="02040602050305030304" pitchFamily="18" charset="0"/>
              </a:rPr>
              <a:t>th</a:t>
            </a:r>
            <a:r>
              <a:rPr lang="en-US" sz="1900" b="1" u="sng" dirty="0">
                <a:latin typeface="Book Antiqua" panose="02040602050305030304" pitchFamily="18" charset="0"/>
              </a:rPr>
              <a:t>  Airlift Wing</a:t>
            </a:r>
          </a:p>
          <a:p>
            <a:pPr marL="0" indent="0" algn="ctr">
              <a:buNone/>
            </a:pPr>
            <a:r>
              <a:rPr lang="en-US" sz="1900" dirty="0">
                <a:solidFill>
                  <a:srgbClr val="002060"/>
                </a:solidFill>
                <a:latin typeface="Book Antiqua" panose="02040602050305030304" pitchFamily="18" charset="0"/>
              </a:rPr>
              <a:t>MSgt Jordan Rumph </a:t>
            </a:r>
            <a:r>
              <a:rPr lang="en-US" sz="1900" dirty="0">
                <a:solidFill>
                  <a:schemeClr val="bg1"/>
                </a:solidFill>
                <a:latin typeface="Book Antiqua" panose="02040602050305030304" pitchFamily="18" charset="0"/>
              </a:rPr>
              <a:t>DSN: </a:t>
            </a:r>
            <a:r>
              <a:rPr lang="en-US" sz="1900" b="1" dirty="0">
                <a:solidFill>
                  <a:schemeClr val="bg1"/>
                </a:solidFill>
                <a:latin typeface="Book Antiqua" panose="02040602050305030304" pitchFamily="18" charset="0"/>
              </a:rPr>
              <a:t>236-3507</a:t>
            </a:r>
            <a:r>
              <a:rPr lang="en-US" sz="1900" dirty="0">
                <a:solidFill>
                  <a:schemeClr val="bg1"/>
                </a:solidFill>
                <a:latin typeface="Book Antiqua" panose="02040602050305030304" pitchFamily="18" charset="0"/>
              </a:rPr>
              <a:t>    </a:t>
            </a:r>
            <a:r>
              <a:rPr lang="en-US" sz="1900" dirty="0">
                <a:solidFill>
                  <a:srgbClr val="002060"/>
                </a:solidFill>
                <a:latin typeface="Book Antiqua" panose="02040602050305030304" pitchFamily="18" charset="0"/>
              </a:rPr>
              <a:t>SSgt Amber Murphy </a:t>
            </a:r>
            <a:r>
              <a:rPr lang="en-US" sz="1900" dirty="0">
                <a:solidFill>
                  <a:schemeClr val="bg1"/>
                </a:solidFill>
                <a:latin typeface="Book Antiqua" panose="02040602050305030304" pitchFamily="18" charset="0"/>
              </a:rPr>
              <a:t>DSN: </a:t>
            </a:r>
            <a:r>
              <a:rPr lang="en-US" sz="1900" b="1" dirty="0">
                <a:solidFill>
                  <a:schemeClr val="bg1"/>
                </a:solidFill>
                <a:latin typeface="Book Antiqua" panose="02040602050305030304" pitchFamily="18" charset="0"/>
              </a:rPr>
              <a:t>236-3507</a:t>
            </a:r>
          </a:p>
          <a:p>
            <a:pPr marL="0" indent="0">
              <a:buNone/>
            </a:pPr>
            <a:endParaRPr lang="en-US" sz="1900" dirty="0">
              <a:solidFill>
                <a:srgbClr val="FFFF66"/>
              </a:solidFill>
              <a:latin typeface="Book Antiqua" panose="02040602050305030304" pitchFamily="18" charset="0"/>
            </a:endParaRPr>
          </a:p>
          <a:p>
            <a:pPr marL="0" indent="0">
              <a:buNone/>
            </a:pPr>
            <a:r>
              <a:rPr lang="en-US" sz="1900" b="1" dirty="0">
                <a:latin typeface="Book Antiqua" panose="02040602050305030304" pitchFamily="18" charset="0"/>
              </a:rPr>
              <a:t>		         	         </a:t>
            </a:r>
            <a:r>
              <a:rPr lang="en-US" sz="1900" b="1" u="sng" dirty="0">
                <a:latin typeface="Book Antiqua" panose="02040602050305030304" pitchFamily="18" charset="0"/>
              </a:rPr>
              <a:t>131</a:t>
            </a:r>
            <a:r>
              <a:rPr lang="en-US" sz="1900" b="1" u="sng" baseline="30000" dirty="0">
                <a:latin typeface="Book Antiqua" panose="02040602050305030304" pitchFamily="18" charset="0"/>
              </a:rPr>
              <a:t>st</a:t>
            </a:r>
            <a:r>
              <a:rPr lang="en-US" sz="1900" b="1" u="sng" dirty="0">
                <a:latin typeface="Book Antiqua" panose="02040602050305030304" pitchFamily="18" charset="0"/>
              </a:rPr>
              <a:t>  Bomb Wing</a:t>
            </a:r>
          </a:p>
          <a:p>
            <a:pPr marL="0" indent="0">
              <a:buNone/>
            </a:pPr>
            <a:r>
              <a:rPr lang="en-US" sz="1900" dirty="0">
                <a:latin typeface="Book Antiqua" panose="02040602050305030304" pitchFamily="18" charset="0"/>
              </a:rPr>
              <a:t>         </a:t>
            </a:r>
            <a:r>
              <a:rPr lang="en-US" sz="1900" dirty="0">
                <a:solidFill>
                  <a:srgbClr val="002060"/>
                </a:solidFill>
                <a:latin typeface="Book Antiqua" panose="02040602050305030304" pitchFamily="18" charset="0"/>
              </a:rPr>
              <a:t>Michael Guanella</a:t>
            </a:r>
            <a:r>
              <a:rPr lang="en-US" sz="1900" dirty="0">
                <a:solidFill>
                  <a:schemeClr val="bg1"/>
                </a:solidFill>
                <a:latin typeface="Book Antiqua" panose="02040602050305030304" pitchFamily="18" charset="0"/>
              </a:rPr>
              <a:t>:</a:t>
            </a:r>
            <a:r>
              <a:rPr lang="en-US" sz="1900" b="1" dirty="0">
                <a:solidFill>
                  <a:schemeClr val="bg1"/>
                </a:solidFill>
                <a:latin typeface="Book Antiqua" panose="02040602050305030304" pitchFamily="18" charset="0"/>
              </a:rPr>
              <a:t> (660) 687-7461     </a:t>
            </a:r>
            <a:r>
              <a:rPr lang="en-US" sz="1900" dirty="0">
                <a:solidFill>
                  <a:srgbClr val="002060"/>
                </a:solidFill>
                <a:latin typeface="Book Antiqua" panose="02040602050305030304" pitchFamily="18" charset="0"/>
              </a:rPr>
              <a:t>TSgt</a:t>
            </a:r>
            <a:r>
              <a:rPr lang="en-US" sz="1900" b="1" dirty="0">
                <a:solidFill>
                  <a:srgbClr val="002060"/>
                </a:solidFill>
                <a:latin typeface="Book Antiqua" panose="02040602050305030304" pitchFamily="18" charset="0"/>
              </a:rPr>
              <a:t> </a:t>
            </a:r>
            <a:r>
              <a:rPr lang="en-US" sz="1900" dirty="0">
                <a:solidFill>
                  <a:srgbClr val="002060"/>
                </a:solidFill>
                <a:latin typeface="Book Antiqua" panose="02040602050305030304" pitchFamily="18" charset="0"/>
              </a:rPr>
              <a:t>Samantha Harris</a:t>
            </a:r>
            <a:r>
              <a:rPr lang="en-US" sz="1900" dirty="0">
                <a:solidFill>
                  <a:schemeClr val="bg1"/>
                </a:solidFill>
                <a:latin typeface="Book Antiqua" panose="02040602050305030304" pitchFamily="18" charset="0"/>
              </a:rPr>
              <a:t>: </a:t>
            </a:r>
            <a:r>
              <a:rPr lang="en-US" sz="1900" b="1" dirty="0">
                <a:solidFill>
                  <a:schemeClr val="bg1"/>
                </a:solidFill>
                <a:latin typeface="Book Antiqua" panose="02040602050305030304" pitchFamily="18" charset="0"/>
              </a:rPr>
              <a:t>(314) 527-8909</a:t>
            </a:r>
          </a:p>
          <a:p>
            <a:pPr marL="0" indent="0">
              <a:buNone/>
            </a:pPr>
            <a:endParaRPr lang="en-US" sz="1900" dirty="0">
              <a:solidFill>
                <a:srgbClr val="FFFF66"/>
              </a:solidFill>
              <a:latin typeface="Book Antiqua" panose="02040602050305030304" pitchFamily="18" charset="0"/>
            </a:endParaRPr>
          </a:p>
          <a:p>
            <a:pPr marL="0" indent="0">
              <a:buNone/>
            </a:pPr>
            <a:r>
              <a:rPr lang="en-US" sz="1900" b="1" dirty="0">
                <a:latin typeface="Book Antiqua" panose="02040602050305030304" pitchFamily="18" charset="0"/>
              </a:rPr>
              <a:t>			        </a:t>
            </a:r>
            <a:r>
              <a:rPr lang="en-US" sz="1900" b="1" u="sng" dirty="0">
                <a:latin typeface="Book Antiqua" panose="02040602050305030304" pitchFamily="18" charset="0"/>
              </a:rPr>
              <a:t>AVCRAD TASMG </a:t>
            </a:r>
          </a:p>
          <a:p>
            <a:pPr marL="0" indent="0">
              <a:buNone/>
            </a:pPr>
            <a:r>
              <a:rPr lang="en-US" sz="1900" dirty="0">
                <a:solidFill>
                  <a:schemeClr val="bg1"/>
                </a:solidFill>
                <a:latin typeface="Book Antiqua" panose="02040602050305030304" pitchFamily="18" charset="0"/>
              </a:rPr>
              <a:t>     </a:t>
            </a:r>
            <a:r>
              <a:rPr lang="en-US" sz="1900" dirty="0">
                <a:solidFill>
                  <a:srgbClr val="002060"/>
                </a:solidFill>
                <a:latin typeface="Book Antiqua" panose="02040602050305030304" pitchFamily="18" charset="0"/>
              </a:rPr>
              <a:t>SFC Ruthanne Schneider </a:t>
            </a:r>
            <a:r>
              <a:rPr lang="en-US" sz="1900" dirty="0">
                <a:solidFill>
                  <a:schemeClr val="bg1"/>
                </a:solidFill>
                <a:latin typeface="Book Antiqua" panose="02040602050305030304" pitchFamily="18" charset="0"/>
              </a:rPr>
              <a:t>Ext: </a:t>
            </a:r>
            <a:r>
              <a:rPr lang="en-US" sz="1900" b="1" dirty="0">
                <a:solidFill>
                  <a:schemeClr val="bg1"/>
                </a:solidFill>
                <a:latin typeface="Book Antiqua" panose="02040602050305030304" pitchFamily="18" charset="0"/>
              </a:rPr>
              <a:t>18428 </a:t>
            </a:r>
            <a:r>
              <a:rPr lang="en-US" sz="1900" dirty="0">
                <a:solidFill>
                  <a:schemeClr val="bg1"/>
                </a:solidFill>
                <a:latin typeface="Book Antiqua" panose="02040602050305030304" pitchFamily="18" charset="0"/>
              </a:rPr>
              <a:t>     </a:t>
            </a:r>
            <a:r>
              <a:rPr lang="en-US" sz="1900" dirty="0">
                <a:solidFill>
                  <a:srgbClr val="002060"/>
                </a:solidFill>
                <a:latin typeface="Book Antiqua" panose="02040602050305030304" pitchFamily="18" charset="0"/>
              </a:rPr>
              <a:t>SFC Aaron Semsch </a:t>
            </a:r>
            <a:r>
              <a:rPr lang="en-US" sz="1900" dirty="0">
                <a:solidFill>
                  <a:schemeClr val="bg1"/>
                </a:solidFill>
                <a:latin typeface="Book Antiqua" panose="02040602050305030304" pitchFamily="18" charset="0"/>
              </a:rPr>
              <a:t>Ext: </a:t>
            </a:r>
            <a:r>
              <a:rPr lang="en-US" sz="1900" b="1" dirty="0">
                <a:solidFill>
                  <a:schemeClr val="bg1"/>
                </a:solidFill>
                <a:latin typeface="Book Antiqua" panose="02040602050305030304" pitchFamily="18" charset="0"/>
              </a:rPr>
              <a:t>18019</a:t>
            </a:r>
          </a:p>
        </p:txBody>
      </p:sp>
      <p:sp>
        <p:nvSpPr>
          <p:cNvPr id="3" name="Title 2">
            <a:extLst>
              <a:ext uri="{FF2B5EF4-FFF2-40B4-BE49-F238E27FC236}">
                <a16:creationId xmlns:a16="http://schemas.microsoft.com/office/drawing/2014/main" id="{A2D0CF89-9D64-BAC2-956A-91E9A62C11E9}"/>
              </a:ext>
            </a:extLst>
          </p:cNvPr>
          <p:cNvSpPr>
            <a:spLocks noGrp="1"/>
          </p:cNvSpPr>
          <p:nvPr>
            <p:ph type="title"/>
          </p:nvPr>
        </p:nvSpPr>
        <p:spPr>
          <a:xfrm>
            <a:off x="457200" y="152400"/>
            <a:ext cx="8229600" cy="838200"/>
          </a:xfrm>
        </p:spPr>
        <p:txBody>
          <a:bodyPr>
            <a:normAutofit/>
          </a:bodyPr>
          <a:lstStyle/>
          <a:p>
            <a:pPr algn="ctr"/>
            <a:r>
              <a:rPr lang="en-US" sz="4400" b="1">
                <a:latin typeface="Book Antiqua" panose="02040602050305030304" pitchFamily="18" charset="0"/>
              </a:rPr>
              <a:t>HR Contacts</a:t>
            </a:r>
          </a:p>
        </p:txBody>
      </p:sp>
      <p:pic>
        <p:nvPicPr>
          <p:cNvPr id="65" name="Audio 64">
            <a:hlinkClick r:id="" action="ppaction://media"/>
            <a:extLst>
              <a:ext uri="{FF2B5EF4-FFF2-40B4-BE49-F238E27FC236}">
                <a16:creationId xmlns:a16="http://schemas.microsoft.com/office/drawing/2014/main" id="{FCE62D9F-CC3F-38E3-E63E-00A2F2F4B5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50245652"/>
      </p:ext>
    </p:extLst>
  </p:cSld>
  <p:clrMapOvr>
    <a:masterClrMapping/>
  </p:clrMapOvr>
  <mc:AlternateContent xmlns:mc="http://schemas.openxmlformats.org/markup-compatibility/2006" xmlns:p14="http://schemas.microsoft.com/office/powerpoint/2010/main">
    <mc:Choice Requires="p14">
      <p:transition spd="slow" p14:dur="2000" advTm="10864"/>
    </mc:Choice>
    <mc:Fallback xmlns="">
      <p:transition spd="slow" advTm="10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838940F6-FFBD-297C-233E-18E70B98BD39}"/>
              </a:ext>
            </a:extLst>
          </p:cNvPr>
          <p:cNvSpPr>
            <a:spLocks noGrp="1"/>
          </p:cNvSpPr>
          <p:nvPr>
            <p:ph type="title"/>
          </p:nvPr>
        </p:nvSpPr>
        <p:spPr>
          <a:xfrm>
            <a:off x="1638300" y="533400"/>
            <a:ext cx="5867400" cy="990600"/>
          </a:xfrm>
        </p:spPr>
        <p:txBody>
          <a:bodyPr>
            <a:noAutofit/>
          </a:bodyPr>
          <a:lstStyle/>
          <a:p>
            <a:pPr algn="ctr"/>
            <a:r>
              <a:rPr lang="en-US" sz="4400" b="1">
                <a:latin typeface="Book Antiqua" panose="02040602050305030304" pitchFamily="18" charset="0"/>
              </a:rPr>
              <a:t>Inmates Working Relation</a:t>
            </a:r>
          </a:p>
        </p:txBody>
      </p:sp>
      <p:sp>
        <p:nvSpPr>
          <p:cNvPr id="6" name="TextBox 5">
            <a:extLst>
              <a:ext uri="{FF2B5EF4-FFF2-40B4-BE49-F238E27FC236}">
                <a16:creationId xmlns:a16="http://schemas.microsoft.com/office/drawing/2014/main" id="{7DDDE48B-65B0-218B-3B92-84E2F70EA874}"/>
              </a:ext>
            </a:extLst>
          </p:cNvPr>
          <p:cNvSpPr txBox="1"/>
          <p:nvPr/>
        </p:nvSpPr>
        <p:spPr>
          <a:xfrm>
            <a:off x="762000" y="1524000"/>
            <a:ext cx="7620000" cy="4893647"/>
          </a:xfrm>
          <a:prstGeom prst="rect">
            <a:avLst/>
          </a:prstGeom>
          <a:noFill/>
        </p:spPr>
        <p:txBody>
          <a:bodyPr wrap="square" rtlCol="0">
            <a:spAutoFit/>
          </a:bodyPr>
          <a:lstStyle/>
          <a:p>
            <a:pPr>
              <a:buClr>
                <a:schemeClr val="accent2">
                  <a:lumMod val="75000"/>
                </a:schemeClr>
              </a:buClr>
            </a:pPr>
            <a:r>
              <a:rPr lang="en-US" sz="2400" b="1" dirty="0">
                <a:solidFill>
                  <a:schemeClr val="bg1"/>
                </a:solidFill>
                <a:latin typeface="Book Antiqua" panose="02040602050305030304" pitchFamily="18" charset="0"/>
              </a:rPr>
              <a:t>Inmate Work Release Program:</a:t>
            </a:r>
          </a:p>
          <a:p>
            <a:pPr marL="742950" lvl="1" indent="-285750">
              <a:buClr>
                <a:schemeClr val="accent2">
                  <a:lumMod val="75000"/>
                </a:schemeClr>
              </a:buClr>
              <a:buFont typeface="Wingdings 2" panose="05020102010507070707" pitchFamily="18" charset="2"/>
              <a:buChar char=""/>
            </a:pPr>
            <a:r>
              <a:rPr lang="en-US" sz="2400" b="1" dirty="0">
                <a:latin typeface="Book Antiqua" panose="02040602050305030304" pitchFamily="18" charset="0"/>
              </a:rPr>
              <a:t>Inmate work relationship should be professional.</a:t>
            </a:r>
          </a:p>
          <a:p>
            <a:pPr marL="742950" lvl="1" indent="-285750">
              <a:buClr>
                <a:schemeClr val="accent2">
                  <a:lumMod val="75000"/>
                </a:schemeClr>
              </a:buClr>
              <a:buFont typeface="Wingdings 2" panose="05020102010507070707" pitchFamily="18" charset="2"/>
              <a:buChar char=""/>
            </a:pPr>
            <a:r>
              <a:rPr lang="en-US" sz="2400" b="1" dirty="0">
                <a:latin typeface="Book Antiqua" panose="02040602050305030304" pitchFamily="18" charset="0"/>
              </a:rPr>
              <a:t>Inmates </a:t>
            </a:r>
            <a:r>
              <a:rPr lang="en-US" sz="2400" b="1" u="sng" dirty="0">
                <a:latin typeface="Book Antiqua" panose="02040602050305030304" pitchFamily="18" charset="0"/>
              </a:rPr>
              <a:t>should not</a:t>
            </a:r>
            <a:r>
              <a:rPr lang="en-US" sz="2400" b="1" dirty="0">
                <a:latin typeface="Book Antiqua" panose="02040602050305030304" pitchFamily="18" charset="0"/>
              </a:rPr>
              <a:t> be provided with </a:t>
            </a:r>
            <a:r>
              <a:rPr lang="en-US" sz="2400" b="1" dirty="0">
                <a:solidFill>
                  <a:schemeClr val="bg1"/>
                </a:solidFill>
                <a:latin typeface="Book Antiqua" panose="02040602050305030304" pitchFamily="18" charset="0"/>
              </a:rPr>
              <a:t>food, refreshments, money, stamps, letters or information.</a:t>
            </a:r>
          </a:p>
          <a:p>
            <a:pPr marL="742950" lvl="1" indent="-285750">
              <a:buClr>
                <a:schemeClr val="accent2">
                  <a:lumMod val="75000"/>
                </a:schemeClr>
              </a:buClr>
              <a:buFont typeface="Wingdings 2" panose="05020102010507070707" pitchFamily="18" charset="2"/>
              <a:buChar char=""/>
            </a:pPr>
            <a:r>
              <a:rPr lang="en-US" sz="2400" b="1" u="sng" dirty="0">
                <a:latin typeface="Book Antiqua" panose="02040602050305030304" pitchFamily="18" charset="0"/>
              </a:rPr>
              <a:t>Any unacceptable behavior</a:t>
            </a:r>
            <a:r>
              <a:rPr lang="en-US" sz="2400" b="1" dirty="0">
                <a:latin typeface="Book Antiqua" panose="02040602050305030304" pitchFamily="18" charset="0"/>
              </a:rPr>
              <a:t> should be reported to your supervisor.</a:t>
            </a:r>
          </a:p>
          <a:p>
            <a:pPr marL="742950" lvl="1" indent="-285750">
              <a:buClr>
                <a:schemeClr val="accent2">
                  <a:lumMod val="75000"/>
                </a:schemeClr>
              </a:buClr>
              <a:buFont typeface="Wingdings 2" panose="05020102010507070707" pitchFamily="18" charset="2"/>
              <a:buChar char=""/>
            </a:pPr>
            <a:r>
              <a:rPr lang="en-US" sz="2400" b="1" dirty="0">
                <a:latin typeface="Book Antiqua" panose="02040602050305030304" pitchFamily="18" charset="0"/>
              </a:rPr>
              <a:t>Employees </a:t>
            </a:r>
            <a:r>
              <a:rPr lang="en-US" sz="2400" b="1" u="sng" dirty="0">
                <a:latin typeface="Book Antiqua" panose="02040602050305030304" pitchFamily="18" charset="0"/>
              </a:rPr>
              <a:t>will not</a:t>
            </a:r>
            <a:r>
              <a:rPr lang="en-US" sz="2400" b="1" dirty="0">
                <a:latin typeface="Book Antiqua" panose="02040602050305030304" pitchFamily="18" charset="0"/>
              </a:rPr>
              <a:t> discriminate against an inmate basis of race, color, creed, national origin, ancestry, sex, age, or disability. </a:t>
            </a:r>
          </a:p>
          <a:p>
            <a:pPr marL="742950" lvl="1" indent="-285750">
              <a:buClr>
                <a:schemeClr val="accent2">
                  <a:lumMod val="75000"/>
                </a:schemeClr>
              </a:buClr>
              <a:buFont typeface="Wingdings 2" panose="05020102010507070707" pitchFamily="18" charset="2"/>
              <a:buChar char=""/>
            </a:pPr>
            <a:r>
              <a:rPr lang="en-US" sz="2400" b="1" dirty="0">
                <a:latin typeface="Book Antiqua" panose="02040602050305030304" pitchFamily="18" charset="0"/>
              </a:rPr>
              <a:t>Employees </a:t>
            </a:r>
            <a:r>
              <a:rPr lang="en-US" sz="2400" b="1" u="sng" dirty="0">
                <a:solidFill>
                  <a:schemeClr val="bg1"/>
                </a:solidFill>
                <a:latin typeface="Book Antiqua" panose="02040602050305030304" pitchFamily="18" charset="0"/>
              </a:rPr>
              <a:t>will not</a:t>
            </a:r>
            <a:r>
              <a:rPr lang="en-US" sz="2400" b="1" dirty="0">
                <a:solidFill>
                  <a:schemeClr val="bg1"/>
                </a:solidFill>
                <a:latin typeface="Book Antiqua" panose="02040602050305030304" pitchFamily="18" charset="0"/>
              </a:rPr>
              <a:t> write letters of recommendation</a:t>
            </a:r>
            <a:r>
              <a:rPr lang="en-US" sz="2400" b="1" dirty="0">
                <a:latin typeface="Book Antiqua" panose="02040602050305030304" pitchFamily="18" charset="0"/>
              </a:rPr>
              <a:t> or reference for inmates.</a:t>
            </a:r>
          </a:p>
        </p:txBody>
      </p:sp>
      <p:pic>
        <p:nvPicPr>
          <p:cNvPr id="91" name="Audio 90">
            <a:hlinkClick r:id="" action="ppaction://media"/>
            <a:extLst>
              <a:ext uri="{FF2B5EF4-FFF2-40B4-BE49-F238E27FC236}">
                <a16:creationId xmlns:a16="http://schemas.microsoft.com/office/drawing/2014/main" id="{37DE34D7-74D1-BE54-84FC-4B0042AB1B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6891528" y="4800600"/>
            <a:ext cx="2057400" cy="2057400"/>
          </a:xfrm>
          <a:prstGeom prst="ellipse">
            <a:avLst/>
          </a:prstGeom>
        </p:spPr>
      </p:pic>
    </p:spTree>
    <p:extLst>
      <p:ext uri="{BB962C8B-B14F-4D97-AF65-F5344CB8AC3E}">
        <p14:creationId xmlns:p14="http://schemas.microsoft.com/office/powerpoint/2010/main" val="3326235746"/>
      </p:ext>
    </p:extLst>
  </p:cSld>
  <p:clrMapOvr>
    <a:masterClrMapping/>
  </p:clrMapOvr>
  <mc:AlternateContent xmlns:mc="http://schemas.openxmlformats.org/markup-compatibility/2006" xmlns:p14="http://schemas.microsoft.com/office/powerpoint/2010/main">
    <mc:Choice Requires="p14">
      <p:transition spd="slow" p14:dur="2000" advTm="24323"/>
    </mc:Choice>
    <mc:Fallback xmlns="">
      <p:transition spd="slow" advTm="24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838940F6-FFBD-297C-233E-18E70B98BD39}"/>
              </a:ext>
            </a:extLst>
          </p:cNvPr>
          <p:cNvSpPr>
            <a:spLocks noGrp="1"/>
          </p:cNvSpPr>
          <p:nvPr>
            <p:ph type="title"/>
          </p:nvPr>
        </p:nvSpPr>
        <p:spPr>
          <a:xfrm>
            <a:off x="1638300" y="533400"/>
            <a:ext cx="5867400" cy="990600"/>
          </a:xfrm>
        </p:spPr>
        <p:txBody>
          <a:bodyPr>
            <a:noAutofit/>
          </a:bodyPr>
          <a:lstStyle/>
          <a:p>
            <a:pPr algn="ctr"/>
            <a:r>
              <a:rPr lang="en-US" sz="4400" b="1">
                <a:latin typeface="Book Antiqua" panose="02040602050305030304" pitchFamily="18" charset="0"/>
              </a:rPr>
              <a:t>Inmates Working Relation (Cont.)</a:t>
            </a:r>
          </a:p>
        </p:txBody>
      </p:sp>
      <p:sp>
        <p:nvSpPr>
          <p:cNvPr id="6" name="TextBox 5">
            <a:extLst>
              <a:ext uri="{FF2B5EF4-FFF2-40B4-BE49-F238E27FC236}">
                <a16:creationId xmlns:a16="http://schemas.microsoft.com/office/drawing/2014/main" id="{7DDDE48B-65B0-218B-3B92-84E2F70EA874}"/>
              </a:ext>
            </a:extLst>
          </p:cNvPr>
          <p:cNvSpPr txBox="1"/>
          <p:nvPr/>
        </p:nvSpPr>
        <p:spPr>
          <a:xfrm>
            <a:off x="762000" y="1524000"/>
            <a:ext cx="7620000" cy="4832092"/>
          </a:xfrm>
          <a:prstGeom prst="rect">
            <a:avLst/>
          </a:prstGeom>
          <a:noFill/>
        </p:spPr>
        <p:txBody>
          <a:bodyPr wrap="square" rtlCol="0">
            <a:spAutoFit/>
          </a:bodyPr>
          <a:lstStyle/>
          <a:p>
            <a:pPr marL="742950" lvl="1" indent="-285750">
              <a:buClr>
                <a:schemeClr val="accent2">
                  <a:lumMod val="75000"/>
                </a:schemeClr>
              </a:buClr>
              <a:buFont typeface="Wingdings 2" panose="05020102010507070707" pitchFamily="18" charset="2"/>
              <a:buChar char=""/>
            </a:pPr>
            <a:r>
              <a:rPr lang="en-US" sz="2200" b="1" dirty="0">
                <a:latin typeface="Book Antiqua" panose="02040602050305030304" pitchFamily="18" charset="0"/>
              </a:rPr>
              <a:t>This policy </a:t>
            </a:r>
            <a:r>
              <a:rPr lang="en-US" sz="2200" b="1" u="sng" dirty="0">
                <a:latin typeface="Book Antiqua" panose="02040602050305030304" pitchFamily="18" charset="0"/>
              </a:rPr>
              <a:t>does not cover all</a:t>
            </a:r>
            <a:r>
              <a:rPr lang="en-US" sz="2200" b="1" dirty="0">
                <a:latin typeface="Book Antiqua" panose="02040602050305030304" pitchFamily="18" charset="0"/>
              </a:rPr>
              <a:t> possible situations that can occur with such a relationship between the Office of the Adjutant General and the Department of Corrections. </a:t>
            </a:r>
            <a:r>
              <a:rPr lang="en-US" sz="2200" b="1" u="sng" dirty="0">
                <a:solidFill>
                  <a:schemeClr val="bg1"/>
                </a:solidFill>
                <a:latin typeface="Book Antiqua" panose="02040602050305030304" pitchFamily="18" charset="0"/>
              </a:rPr>
              <a:t>Any suspected violation</a:t>
            </a:r>
            <a:r>
              <a:rPr lang="en-US" sz="2200" b="1" dirty="0">
                <a:solidFill>
                  <a:schemeClr val="bg1"/>
                </a:solidFill>
                <a:latin typeface="Book Antiqua" panose="02040602050305030304" pitchFamily="18" charset="0"/>
              </a:rPr>
              <a:t> </a:t>
            </a:r>
            <a:r>
              <a:rPr lang="en-US" sz="2200" b="1" dirty="0">
                <a:latin typeface="Book Antiqua" panose="02040602050305030304" pitchFamily="18" charset="0"/>
              </a:rPr>
              <a:t>should be reported to a supervisor immediately. </a:t>
            </a:r>
            <a:r>
              <a:rPr lang="en-US" sz="2200" b="1" u="sng" dirty="0">
                <a:latin typeface="Book Antiqua" panose="02040602050305030304" pitchFamily="18" charset="0"/>
              </a:rPr>
              <a:t>Failure to follow these guidelines </a:t>
            </a:r>
            <a:r>
              <a:rPr lang="en-US" sz="2200" b="1" dirty="0">
                <a:latin typeface="Book Antiqua" panose="02040602050305030304" pitchFamily="18" charset="0"/>
              </a:rPr>
              <a:t>of this policy </a:t>
            </a:r>
            <a:r>
              <a:rPr lang="en-US" sz="2200" b="1" u="sng" dirty="0">
                <a:latin typeface="Book Antiqua" panose="02040602050305030304" pitchFamily="18" charset="0"/>
              </a:rPr>
              <a:t>may result</a:t>
            </a:r>
            <a:r>
              <a:rPr lang="en-US" sz="2200" b="1" dirty="0">
                <a:latin typeface="Book Antiqua" panose="02040602050305030304" pitchFamily="18" charset="0"/>
              </a:rPr>
              <a:t> in disciplinary action.</a:t>
            </a:r>
          </a:p>
          <a:p>
            <a:pPr marL="742950" lvl="1" indent="-285750">
              <a:buClr>
                <a:schemeClr val="accent2">
                  <a:lumMod val="75000"/>
                </a:schemeClr>
              </a:buClr>
              <a:buFont typeface="Wingdings 2" panose="05020102010507070707" pitchFamily="18" charset="2"/>
              <a:buChar char=""/>
            </a:pPr>
            <a:r>
              <a:rPr lang="en-US" sz="2200" b="1" dirty="0">
                <a:latin typeface="Book Antiqua" panose="02040602050305030304" pitchFamily="18" charset="0"/>
              </a:rPr>
              <a:t>Inmate </a:t>
            </a:r>
            <a:r>
              <a:rPr lang="en-US" sz="2200" b="1" u="sng" dirty="0">
                <a:solidFill>
                  <a:schemeClr val="bg1"/>
                </a:solidFill>
                <a:latin typeface="Book Antiqua" panose="02040602050305030304" pitchFamily="18" charset="0"/>
              </a:rPr>
              <a:t>incident/problem reports</a:t>
            </a:r>
            <a:r>
              <a:rPr lang="en-US" sz="2200" b="1" dirty="0">
                <a:solidFill>
                  <a:schemeClr val="bg1"/>
                </a:solidFill>
                <a:latin typeface="Book Antiqua" panose="02040602050305030304" pitchFamily="18" charset="0"/>
              </a:rPr>
              <a:t> </a:t>
            </a:r>
            <a:r>
              <a:rPr lang="en-US" sz="2200" b="1" dirty="0">
                <a:latin typeface="Book Antiqua" panose="02040602050305030304" pitchFamily="18" charset="0"/>
              </a:rPr>
              <a:t>shown on this page, will be completed and forwarded using the most expeditious means possible when an incident occurs.</a:t>
            </a:r>
          </a:p>
          <a:p>
            <a:pPr marL="742950" lvl="1" indent="-285750">
              <a:buClr>
                <a:schemeClr val="accent2">
                  <a:lumMod val="75000"/>
                </a:schemeClr>
              </a:buClr>
              <a:buFont typeface="Wingdings 2" panose="05020102010507070707" pitchFamily="18" charset="2"/>
              <a:buChar char=""/>
            </a:pPr>
            <a:r>
              <a:rPr lang="en-US" sz="2200" b="1" u="sng" dirty="0">
                <a:latin typeface="Book Antiqua" panose="02040602050305030304" pitchFamily="18" charset="0"/>
              </a:rPr>
              <a:t>All new employees</a:t>
            </a:r>
            <a:r>
              <a:rPr lang="en-US" sz="2200" b="1" dirty="0">
                <a:latin typeface="Book Antiqua" panose="02040602050305030304" pitchFamily="18" charset="0"/>
              </a:rPr>
              <a:t> will receive training on conducting professional relationships with inmates in the Work Release Program.</a:t>
            </a:r>
            <a:endParaRPr lang="en-US" sz="2400" b="1" dirty="0">
              <a:latin typeface="Book Antiqua" panose="02040602050305030304" pitchFamily="18" charset="0"/>
            </a:endParaRPr>
          </a:p>
        </p:txBody>
      </p:sp>
      <p:pic>
        <p:nvPicPr>
          <p:cNvPr id="33" name="Audio 32">
            <a:hlinkClick r:id="" action="ppaction://media"/>
            <a:extLst>
              <a:ext uri="{FF2B5EF4-FFF2-40B4-BE49-F238E27FC236}">
                <a16:creationId xmlns:a16="http://schemas.microsoft.com/office/drawing/2014/main" id="{0B161A6E-F9B9-F5C7-A350-5EA3508F0F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06656705"/>
      </p:ext>
    </p:extLst>
  </p:cSld>
  <p:clrMapOvr>
    <a:masterClrMapping/>
  </p:clrMapOvr>
  <mc:AlternateContent xmlns:mc="http://schemas.openxmlformats.org/markup-compatibility/2006" xmlns:p14="http://schemas.microsoft.com/office/powerpoint/2010/main">
    <mc:Choice Requires="p14">
      <p:transition spd="slow" p14:dur="2000" advTm="12012"/>
    </mc:Choice>
    <mc:Fallback xmlns="">
      <p:transition spd="slow" advTm="12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5"/>
          <p:cNvSpPr>
            <a:spLocks noGrp="1"/>
          </p:cNvSpPr>
          <p:nvPr>
            <p:ph type="title"/>
          </p:nvPr>
        </p:nvSpPr>
        <p:spPr>
          <a:xfrm>
            <a:off x="457200" y="332473"/>
            <a:ext cx="8229600" cy="1066800"/>
          </a:xfrm>
        </p:spPr>
        <p:txBody>
          <a:bodyPr>
            <a:normAutofit fontScale="90000"/>
          </a:bodyPr>
          <a:lstStyle/>
          <a:p>
            <a:pPr algn="ctr"/>
            <a:r>
              <a:rPr lang="en-US" sz="4400" b="1">
                <a:latin typeface="Book Antiqua" panose="02040602050305030304" pitchFamily="18" charset="0"/>
              </a:rPr>
              <a:t>Labor/Management</a:t>
            </a:r>
            <a:br>
              <a:rPr lang="en-US" sz="4400" b="1">
                <a:latin typeface="Book Antiqua" panose="02040602050305030304" pitchFamily="18" charset="0"/>
              </a:rPr>
            </a:br>
            <a:r>
              <a:rPr lang="en-US" sz="4400" b="1">
                <a:latin typeface="Book Antiqua" panose="02040602050305030304" pitchFamily="18" charset="0"/>
              </a:rPr>
              <a:t> Agreement</a:t>
            </a:r>
          </a:p>
        </p:txBody>
      </p:sp>
      <p:sp>
        <p:nvSpPr>
          <p:cNvPr id="34819" name="Content Placeholder 8"/>
          <p:cNvSpPr>
            <a:spLocks noGrp="1"/>
          </p:cNvSpPr>
          <p:nvPr>
            <p:ph sz="half" idx="1"/>
          </p:nvPr>
        </p:nvSpPr>
        <p:spPr>
          <a:xfrm>
            <a:off x="170688" y="1600199"/>
            <a:ext cx="4038600" cy="4724400"/>
          </a:xfrm>
        </p:spPr>
        <p:txBody>
          <a:bodyPr>
            <a:normAutofit lnSpcReduction="10000"/>
          </a:bodyPr>
          <a:lstStyle/>
          <a:p>
            <a:pPr>
              <a:buClr>
                <a:schemeClr val="accent2">
                  <a:lumMod val="75000"/>
                </a:schemeClr>
              </a:buClr>
              <a:buSzPct val="100000"/>
              <a:buFont typeface="Wingdings 2" panose="05020102010507070707" pitchFamily="18" charset="2"/>
              <a:buChar char=""/>
            </a:pPr>
            <a:r>
              <a:rPr lang="en-US" sz="2400">
                <a:latin typeface="Book Antiqua" panose="02040602050305030304" pitchFamily="18" charset="0"/>
              </a:rPr>
              <a:t>Official Record</a:t>
            </a:r>
          </a:p>
          <a:p>
            <a:pPr>
              <a:buClr>
                <a:schemeClr val="accent2">
                  <a:lumMod val="75000"/>
                </a:schemeClr>
              </a:buClr>
              <a:buSzPct val="100000"/>
              <a:buFont typeface="Wingdings 2" panose="05020102010507070707" pitchFamily="18" charset="2"/>
              <a:buChar char=""/>
            </a:pPr>
            <a:r>
              <a:rPr lang="en-US" sz="2400">
                <a:latin typeface="Book Antiqua" panose="02040602050305030304" pitchFamily="18" charset="0"/>
              </a:rPr>
              <a:t>Workweek and Hours of Work</a:t>
            </a:r>
          </a:p>
          <a:p>
            <a:pPr>
              <a:buClr>
                <a:schemeClr val="accent2">
                  <a:lumMod val="75000"/>
                </a:schemeClr>
              </a:buClr>
              <a:buSzPct val="100000"/>
              <a:buFont typeface="Wingdings 2" panose="05020102010507070707" pitchFamily="18" charset="2"/>
              <a:buChar char=""/>
            </a:pPr>
            <a:r>
              <a:rPr lang="en-US" sz="2400">
                <a:latin typeface="Book Antiqua" panose="02040602050305030304" pitchFamily="18" charset="0"/>
              </a:rPr>
              <a:t>EEO Program</a:t>
            </a:r>
          </a:p>
          <a:p>
            <a:pPr>
              <a:buClr>
                <a:schemeClr val="accent2">
                  <a:lumMod val="75000"/>
                </a:schemeClr>
              </a:buClr>
              <a:buSzPct val="100000"/>
              <a:buFont typeface="Wingdings 2" panose="05020102010507070707" pitchFamily="18" charset="2"/>
              <a:buChar char=""/>
            </a:pPr>
            <a:r>
              <a:rPr lang="en-US" sz="2400">
                <a:latin typeface="Book Antiqua" panose="02040602050305030304" pitchFamily="18" charset="0"/>
              </a:rPr>
              <a:t>Performance Appraisal System</a:t>
            </a:r>
          </a:p>
          <a:p>
            <a:pPr>
              <a:buClr>
                <a:schemeClr val="accent2">
                  <a:lumMod val="75000"/>
                </a:schemeClr>
              </a:buClr>
              <a:buSzPct val="100000"/>
              <a:buFont typeface="Wingdings 2" panose="05020102010507070707" pitchFamily="18" charset="2"/>
              <a:buChar char=""/>
            </a:pPr>
            <a:r>
              <a:rPr lang="en-US" sz="2400">
                <a:latin typeface="Book Antiqua" panose="02040602050305030304" pitchFamily="18" charset="0"/>
              </a:rPr>
              <a:t>Compensatory Time</a:t>
            </a:r>
          </a:p>
          <a:p>
            <a:pPr>
              <a:buClr>
                <a:schemeClr val="accent2">
                  <a:lumMod val="75000"/>
                </a:schemeClr>
              </a:buClr>
              <a:buSzPct val="100000"/>
              <a:buFont typeface="Wingdings 2" panose="05020102010507070707" pitchFamily="18" charset="2"/>
              <a:buChar char=""/>
            </a:pPr>
            <a:r>
              <a:rPr lang="en-US" sz="2400">
                <a:latin typeface="Book Antiqua" panose="02040602050305030304" pitchFamily="18" charset="0"/>
              </a:rPr>
              <a:t>TDY and Travel</a:t>
            </a:r>
          </a:p>
          <a:p>
            <a:pPr>
              <a:buClr>
                <a:schemeClr val="accent2">
                  <a:lumMod val="75000"/>
                </a:schemeClr>
              </a:buClr>
              <a:buSzPct val="100000"/>
              <a:buFont typeface="Wingdings 2" panose="05020102010507070707" pitchFamily="18" charset="2"/>
              <a:buChar char=""/>
            </a:pPr>
            <a:r>
              <a:rPr lang="en-US" sz="2400">
                <a:latin typeface="Book Antiqua" panose="02040602050305030304" pitchFamily="18" charset="0"/>
              </a:rPr>
              <a:t>Unfair Labor Practices</a:t>
            </a:r>
          </a:p>
          <a:p>
            <a:pPr>
              <a:buClr>
                <a:schemeClr val="accent2">
                  <a:lumMod val="75000"/>
                </a:schemeClr>
              </a:buClr>
              <a:buSzPct val="100000"/>
              <a:buFont typeface="Wingdings 2" panose="05020102010507070707" pitchFamily="18" charset="2"/>
              <a:buChar char=""/>
            </a:pPr>
            <a:r>
              <a:rPr lang="en-US" sz="2400">
                <a:latin typeface="Book Antiqua" panose="02040602050305030304" pitchFamily="18" charset="0"/>
              </a:rPr>
              <a:t>Employee Assistant Program</a:t>
            </a:r>
          </a:p>
          <a:p>
            <a:pPr>
              <a:buClr>
                <a:schemeClr val="accent2">
                  <a:lumMod val="75000"/>
                </a:schemeClr>
              </a:buClr>
              <a:buSzPct val="100000"/>
              <a:buFont typeface="Wingdings 2" panose="05020102010507070707" pitchFamily="18" charset="2"/>
              <a:buChar char=""/>
            </a:pPr>
            <a:r>
              <a:rPr lang="en-US" sz="2400">
                <a:latin typeface="Book Antiqua" panose="02040602050305030304" pitchFamily="18" charset="0"/>
              </a:rPr>
              <a:t>and More</a:t>
            </a:r>
          </a:p>
          <a:p>
            <a:endParaRPr lang="en-US"/>
          </a:p>
        </p:txBody>
      </p:sp>
      <p:pic>
        <p:nvPicPr>
          <p:cNvPr id="4" name="Picture 3" descr="A group of people posing for the camera&#10;&#10;Description automatically generated">
            <a:extLst>
              <a:ext uri="{FF2B5EF4-FFF2-40B4-BE49-F238E27FC236}">
                <a16:creationId xmlns:a16="http://schemas.microsoft.com/office/drawing/2014/main" id="{922CBF45-0BFD-4436-9B8B-58D26447D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9288" y="1524000"/>
            <a:ext cx="3893437" cy="4934549"/>
          </a:xfrm>
          <a:prstGeom prst="rect">
            <a:avLst/>
          </a:prstGeom>
        </p:spPr>
      </p:pic>
      <p:pic>
        <p:nvPicPr>
          <p:cNvPr id="9" name="Audio 8">
            <a:hlinkClick r:id="" action="ppaction://media"/>
            <a:extLst>
              <a:ext uri="{FF2B5EF4-FFF2-40B4-BE49-F238E27FC236}">
                <a16:creationId xmlns:a16="http://schemas.microsoft.com/office/drawing/2014/main" id="{4EBB7A9B-FC0A-7610-7C31-7A528B88F2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844"/>
    </mc:Choice>
    <mc:Fallback xmlns="">
      <p:transition spd="slow" advTm="18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5"/>
          <p:cNvSpPr>
            <a:spLocks noGrp="1"/>
          </p:cNvSpPr>
          <p:nvPr>
            <p:ph type="title"/>
          </p:nvPr>
        </p:nvSpPr>
        <p:spPr>
          <a:xfrm>
            <a:off x="457200" y="152400"/>
            <a:ext cx="8229600" cy="1066800"/>
          </a:xfrm>
        </p:spPr>
        <p:txBody>
          <a:bodyPr>
            <a:normAutofit/>
          </a:bodyPr>
          <a:lstStyle/>
          <a:p>
            <a:pPr algn="ctr"/>
            <a:r>
              <a:rPr lang="en-US" sz="4400" b="1">
                <a:latin typeface="Book Antiqua" panose="02040602050305030304" pitchFamily="18" charset="0"/>
              </a:rPr>
              <a:t>Technician Handbook</a:t>
            </a:r>
          </a:p>
        </p:txBody>
      </p:sp>
      <p:sp>
        <p:nvSpPr>
          <p:cNvPr id="34819" name="Content Placeholder 8"/>
          <p:cNvSpPr>
            <a:spLocks noGrp="1"/>
          </p:cNvSpPr>
          <p:nvPr>
            <p:ph sz="half" idx="1"/>
          </p:nvPr>
        </p:nvSpPr>
        <p:spPr>
          <a:xfrm>
            <a:off x="457200" y="1600200"/>
            <a:ext cx="4038600" cy="4724400"/>
          </a:xfrm>
        </p:spPr>
        <p:txBody>
          <a:bodyPr>
            <a:normAutofit/>
          </a:bodyPr>
          <a:lstStyle/>
          <a:p>
            <a:pPr>
              <a:buNone/>
            </a:pPr>
            <a:endParaRPr lang="en-US" sz="2400" dirty="0"/>
          </a:p>
          <a:p>
            <a:endParaRPr lang="en-US" dirty="0"/>
          </a:p>
        </p:txBody>
      </p:sp>
      <p:sp>
        <p:nvSpPr>
          <p:cNvPr id="6" name="Rectangle 5"/>
          <p:cNvSpPr/>
          <p:nvPr/>
        </p:nvSpPr>
        <p:spPr>
          <a:xfrm>
            <a:off x="188976" y="1546354"/>
            <a:ext cx="4343400" cy="4431983"/>
          </a:xfrm>
          <a:prstGeom prst="rect">
            <a:avLst/>
          </a:prstGeom>
        </p:spPr>
        <p:txBody>
          <a:bodyPr wrap="square">
            <a:spAutoFit/>
          </a:bodyPr>
          <a:lstStyle/>
          <a:p>
            <a:pPr>
              <a:buClr>
                <a:schemeClr val="accent2">
                  <a:lumMod val="75000"/>
                </a:schemeClr>
              </a:buClr>
            </a:pPr>
            <a:r>
              <a:rPr lang="en-US" sz="2200" dirty="0">
                <a:solidFill>
                  <a:srgbClr val="FFFF66"/>
                </a:solidFill>
                <a:latin typeface="Book Antiqua" panose="02040602050305030304" pitchFamily="18" charset="0"/>
              </a:rPr>
              <a:t>Technician Handbook:</a:t>
            </a:r>
          </a:p>
          <a:p>
            <a:pPr>
              <a:buClr>
                <a:schemeClr val="accent2">
                  <a:lumMod val="75000"/>
                </a:schemeClr>
              </a:buClr>
            </a:pPr>
            <a:r>
              <a:rPr lang="en-US" sz="2000" b="1" u="sng" dirty="0">
                <a:solidFill>
                  <a:srgbClr val="0070C0"/>
                </a:solidFill>
                <a:effectLst/>
                <a:latin typeface="Book Antiqua" panose="02040602050305030304" pitchFamily="18" charset="0"/>
                <a:ea typeface="Calibri" panose="020F0502020204030204" pitchFamily="34" charset="0"/>
                <a:hlinkClick r:id="rId4">
                  <a:extLst>
                    <a:ext uri="{A12FA001-AC4F-418D-AE19-62706E023703}">
                      <ahyp:hlinkClr xmlns:ahyp="http://schemas.microsoft.com/office/drawing/2018/hyperlinkcolor" val="tx"/>
                    </a:ext>
                  </a:extLst>
                </a:hlinkClick>
              </a:rPr>
              <a:t>NGMO JFHQ Human Resources - Home (sharepoint-mil.us)</a:t>
            </a:r>
            <a:endParaRPr lang="en-US" sz="2000" b="1" u="sng" dirty="0">
              <a:solidFill>
                <a:srgbClr val="0070C0"/>
              </a:solidFill>
              <a:effectLst/>
              <a:latin typeface="Book Antiqua" panose="02040602050305030304" pitchFamily="18" charset="0"/>
              <a:ea typeface="Calibri" panose="020F0502020204030204" pitchFamily="34" charset="0"/>
            </a:endParaRPr>
          </a:p>
          <a:p>
            <a:pPr marL="342900" indent="-342900">
              <a:buClr>
                <a:schemeClr val="accent2">
                  <a:lumMod val="75000"/>
                </a:schemeClr>
              </a:buClr>
              <a:buFont typeface="Wingdings 2" panose="05020102010507070707" pitchFamily="18" charset="2"/>
              <a:buChar char=""/>
            </a:pPr>
            <a:endParaRPr lang="en-US" sz="2200" dirty="0">
              <a:latin typeface="Book Antiqua" panose="02040602050305030304" pitchFamily="18" charset="0"/>
            </a:endParaRPr>
          </a:p>
          <a:p>
            <a:pPr>
              <a:buClr>
                <a:schemeClr val="accent2">
                  <a:lumMod val="75000"/>
                </a:schemeClr>
              </a:buClr>
            </a:pPr>
            <a:endParaRPr lang="en-US" sz="2200" dirty="0">
              <a:latin typeface="Book Antiqua" panose="02040602050305030304" pitchFamily="18" charset="0"/>
            </a:endParaRPr>
          </a:p>
          <a:p>
            <a:pPr>
              <a:buClr>
                <a:schemeClr val="accent2">
                  <a:lumMod val="75000"/>
                </a:schemeClr>
              </a:buClr>
            </a:pPr>
            <a:endParaRPr lang="en-US" sz="2200" dirty="0">
              <a:latin typeface="Book Antiqua" panose="02040602050305030304" pitchFamily="18" charset="0"/>
            </a:endParaRPr>
          </a:p>
          <a:p>
            <a:pPr>
              <a:buClr>
                <a:schemeClr val="accent2">
                  <a:lumMod val="75000"/>
                </a:schemeClr>
              </a:buClr>
            </a:pPr>
            <a:r>
              <a:rPr lang="en-US" sz="2200" b="1" dirty="0">
                <a:solidFill>
                  <a:schemeClr val="bg1"/>
                </a:solidFill>
                <a:latin typeface="Book Antiqua" panose="02040602050305030304" pitchFamily="18" charset="0"/>
              </a:rPr>
              <a:t>Contains valuable information: </a:t>
            </a:r>
            <a:r>
              <a:rPr lang="en-US" sz="2200" b="1" dirty="0">
                <a:latin typeface="Book Antiqua" panose="02040602050305030304" pitchFamily="18" charset="0"/>
              </a:rPr>
              <a:t>Pay Information, Leave and Absence, Performance Evaluation, Incentive Awards, FEGLI, FEHB, USERRA, Injury Compensation, Retirement, TSP, and other EEO issues. </a:t>
            </a:r>
          </a:p>
        </p:txBody>
      </p:sp>
      <p:pic>
        <p:nvPicPr>
          <p:cNvPr id="7" name="Picture 3"/>
          <p:cNvPicPr>
            <a:picLocks noGrp="1" noChangeAspect="1" noChangeArrowheads="1"/>
          </p:cNvPicPr>
          <p:nvPr>
            <p:ph sz="half" idx="2"/>
          </p:nvPr>
        </p:nvPicPr>
        <p:blipFill>
          <a:blip r:embed="rId5" cstate="print"/>
          <a:srcRect l="61243" t="9045" r="10435"/>
          <a:stretch>
            <a:fillRect/>
          </a:stretch>
        </p:blipFill>
        <p:spPr>
          <a:xfrm>
            <a:off x="4586355" y="1600200"/>
            <a:ext cx="3961514" cy="4953000"/>
          </a:xfrm>
          <a:noFill/>
        </p:spPr>
      </p:pic>
      <p:pic>
        <p:nvPicPr>
          <p:cNvPr id="13" name="Audio 12">
            <a:hlinkClick r:id="" action="ppaction://media"/>
            <a:extLst>
              <a:ext uri="{FF2B5EF4-FFF2-40B4-BE49-F238E27FC236}">
                <a16:creationId xmlns:a16="http://schemas.microsoft.com/office/drawing/2014/main" id="{FB972E00-2745-D664-C050-59908A7C8D6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4529"/>
    </mc:Choice>
    <mc:Fallback xmlns="">
      <p:transition spd="slow" advTm="24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524000" y="228600"/>
            <a:ext cx="6324600" cy="762000"/>
          </a:xfrm>
        </p:spPr>
        <p:txBody>
          <a:bodyPr>
            <a:noAutofit/>
          </a:bodyPr>
          <a:lstStyle/>
          <a:p>
            <a:pPr algn="ctr"/>
            <a:r>
              <a:rPr lang="en-US" sz="4400">
                <a:solidFill>
                  <a:schemeClr val="tx1"/>
                </a:solidFill>
                <a:latin typeface="Book Antiqua" panose="02040602050305030304" pitchFamily="18" charset="0"/>
              </a:rPr>
              <a:t>MARKET PLACE.GOV</a:t>
            </a:r>
          </a:p>
        </p:txBody>
      </p:sp>
      <p:sp>
        <p:nvSpPr>
          <p:cNvPr id="3" name="Content Placeholder 2">
            <a:extLst>
              <a:ext uri="{FF2B5EF4-FFF2-40B4-BE49-F238E27FC236}">
                <a16:creationId xmlns:a16="http://schemas.microsoft.com/office/drawing/2014/main" id="{EBEE5C39-C518-E6D7-0C9F-A29DF618E035}"/>
              </a:ext>
            </a:extLst>
          </p:cNvPr>
          <p:cNvSpPr>
            <a:spLocks noGrp="1"/>
          </p:cNvSpPr>
          <p:nvPr>
            <p:ph sz="quarter" idx="1"/>
          </p:nvPr>
        </p:nvSpPr>
        <p:spPr>
          <a:xfrm>
            <a:off x="82296" y="1447800"/>
            <a:ext cx="8909304" cy="5257800"/>
          </a:xfrm>
        </p:spPr>
        <p:txBody>
          <a:bodyPr>
            <a:noAutofit/>
          </a:bodyPr>
          <a:lstStyle/>
          <a:p>
            <a:pPr marL="0" indent="0">
              <a:buNone/>
            </a:pPr>
            <a:r>
              <a:rPr lang="en-US" sz="1800" dirty="0">
                <a:latin typeface="Book Antiqua" panose="02040602050305030304" pitchFamily="18" charset="0"/>
              </a:rPr>
              <a:t>Beginning </a:t>
            </a:r>
            <a:r>
              <a:rPr lang="en-US" sz="1800" b="1" dirty="0">
                <a:solidFill>
                  <a:schemeClr val="bg1"/>
                </a:solidFill>
                <a:latin typeface="Book Antiqua" panose="02040602050305030304" pitchFamily="18" charset="0"/>
              </a:rPr>
              <a:t>January 1</a:t>
            </a:r>
            <a:r>
              <a:rPr lang="en-US" sz="1800" b="1" baseline="30000" dirty="0">
                <a:solidFill>
                  <a:schemeClr val="bg1"/>
                </a:solidFill>
                <a:latin typeface="Book Antiqua" panose="02040602050305030304" pitchFamily="18" charset="0"/>
              </a:rPr>
              <a:t>st</a:t>
            </a:r>
            <a:r>
              <a:rPr lang="en-US" sz="1800" b="1" dirty="0">
                <a:solidFill>
                  <a:schemeClr val="bg1"/>
                </a:solidFill>
                <a:latin typeface="Book Antiqua" panose="02040602050305030304" pitchFamily="18" charset="0"/>
              </a:rPr>
              <a:t>, 2014</a:t>
            </a:r>
            <a:r>
              <a:rPr lang="en-US" sz="1800" dirty="0">
                <a:latin typeface="Book Antiqua" panose="02040602050305030304" pitchFamily="18" charset="0"/>
              </a:rPr>
              <a:t>, the </a:t>
            </a:r>
            <a:r>
              <a:rPr lang="en-US" sz="1800" b="1" dirty="0">
                <a:latin typeface="Book Antiqua" panose="02040602050305030304" pitchFamily="18" charset="0"/>
              </a:rPr>
              <a:t>Affordable Care Act </a:t>
            </a:r>
            <a:r>
              <a:rPr lang="en-US" sz="1800" dirty="0">
                <a:latin typeface="Book Antiqua" panose="02040602050305030304" pitchFamily="18" charset="0"/>
              </a:rPr>
              <a:t>developed </a:t>
            </a:r>
            <a:r>
              <a:rPr lang="en-US" sz="1800" b="1" u="sng" dirty="0">
                <a:solidFill>
                  <a:srgbClr val="0070C0"/>
                </a:solidFill>
                <a:latin typeface="Book Antiqua" panose="02040602050305030304" pitchFamily="18" charset="0"/>
              </a:rPr>
              <a:t>Marketplace.gov</a:t>
            </a:r>
            <a:r>
              <a:rPr lang="en-US" sz="1800" b="1" dirty="0">
                <a:solidFill>
                  <a:srgbClr val="0070C0"/>
                </a:solidFill>
                <a:latin typeface="Book Antiqua" panose="02040602050305030304" pitchFamily="18" charset="0"/>
              </a:rPr>
              <a:t> </a:t>
            </a:r>
            <a:r>
              <a:rPr lang="en-US" sz="1800" dirty="0">
                <a:latin typeface="Book Antiqua" panose="02040602050305030304" pitchFamily="18" charset="0"/>
              </a:rPr>
              <a:t>to;</a:t>
            </a:r>
          </a:p>
          <a:p>
            <a:pPr>
              <a:buClr>
                <a:schemeClr val="accent2">
                  <a:lumMod val="75000"/>
                </a:schemeClr>
              </a:buClr>
              <a:buSzPct val="100000"/>
              <a:buFont typeface="Wingdings 2" panose="05020102010507070707" pitchFamily="18" charset="2"/>
              <a:buChar char=""/>
            </a:pPr>
            <a:r>
              <a:rPr lang="en-US" sz="1800" b="1" u="sng" dirty="0">
                <a:latin typeface="Book Antiqua" panose="02040602050305030304" pitchFamily="18" charset="0"/>
              </a:rPr>
              <a:t>Extend coverage</a:t>
            </a:r>
            <a:r>
              <a:rPr lang="en-US" sz="1800" dirty="0">
                <a:latin typeface="Book Antiqua" panose="02040602050305030304" pitchFamily="18" charset="0"/>
              </a:rPr>
              <a:t> to uninsured Americans.</a:t>
            </a:r>
          </a:p>
          <a:p>
            <a:pPr>
              <a:buClr>
                <a:schemeClr val="accent2">
                  <a:lumMod val="75000"/>
                </a:schemeClr>
              </a:buClr>
              <a:buSzPct val="100000"/>
              <a:buFont typeface="Wingdings 2" panose="05020102010507070707" pitchFamily="18" charset="2"/>
              <a:buChar char=""/>
            </a:pPr>
            <a:r>
              <a:rPr lang="en-US" sz="1800" dirty="0">
                <a:latin typeface="Book Antiqua" panose="02040602050305030304" pitchFamily="18" charset="0"/>
              </a:rPr>
              <a:t>Implement measures to </a:t>
            </a:r>
            <a:r>
              <a:rPr lang="en-US" sz="1800" b="1" u="sng" dirty="0">
                <a:latin typeface="Book Antiqua" panose="02040602050305030304" pitchFamily="18" charset="0"/>
              </a:rPr>
              <a:t>lower health care costs</a:t>
            </a:r>
          </a:p>
          <a:p>
            <a:pPr>
              <a:buClr>
                <a:schemeClr val="accent2">
                  <a:lumMod val="75000"/>
                </a:schemeClr>
              </a:buClr>
              <a:buSzPct val="100000"/>
              <a:buFont typeface="Wingdings 2" panose="05020102010507070707" pitchFamily="18" charset="2"/>
              <a:buChar char=""/>
            </a:pPr>
            <a:r>
              <a:rPr lang="en-US" sz="1800" b="1" u="sng" dirty="0">
                <a:latin typeface="Book Antiqua" panose="02040602050305030304" pitchFamily="18" charset="0"/>
              </a:rPr>
              <a:t>Improve system </a:t>
            </a:r>
            <a:r>
              <a:rPr lang="en-US" sz="1800" b="1" dirty="0">
                <a:latin typeface="Book Antiqua" panose="02040602050305030304" pitchFamily="18" charset="0"/>
              </a:rPr>
              <a:t>efficiency </a:t>
            </a:r>
            <a:r>
              <a:rPr lang="en-US" sz="1800" dirty="0">
                <a:latin typeface="Book Antiqua" panose="02040602050305030304" pitchFamily="18" charset="0"/>
              </a:rPr>
              <a:t>and </a:t>
            </a:r>
            <a:r>
              <a:rPr lang="en-US" sz="1800" b="1" u="sng" dirty="0">
                <a:latin typeface="Book Antiqua" panose="02040602050305030304" pitchFamily="18" charset="0"/>
              </a:rPr>
              <a:t>eliminate industry practices</a:t>
            </a:r>
            <a:r>
              <a:rPr lang="en-US" sz="1800" dirty="0">
                <a:latin typeface="Book Antiqua" panose="02040602050305030304" pitchFamily="18" charset="0"/>
              </a:rPr>
              <a:t> that include </a:t>
            </a:r>
            <a:r>
              <a:rPr lang="en-US" sz="1800" b="1" u="sng" dirty="0">
                <a:latin typeface="Book Antiqua" panose="02040602050305030304" pitchFamily="18" charset="0"/>
              </a:rPr>
              <a:t>recission and denial of coverage</a:t>
            </a:r>
            <a:r>
              <a:rPr lang="en-US" sz="1800" dirty="0">
                <a:latin typeface="Book Antiqua" panose="02040602050305030304" pitchFamily="18" charset="0"/>
              </a:rPr>
              <a:t> due to pre-existing conditions. </a:t>
            </a:r>
          </a:p>
          <a:p>
            <a:pPr marL="0" indent="0">
              <a:buNone/>
            </a:pPr>
            <a:endParaRPr lang="en-US" sz="1800" b="1" i="0" dirty="0">
              <a:solidFill>
                <a:schemeClr val="bg1"/>
              </a:solidFill>
              <a:effectLst/>
              <a:latin typeface="Book Antiqua" panose="02040602050305030304" pitchFamily="18" charset="0"/>
            </a:endParaRPr>
          </a:p>
          <a:p>
            <a:pPr marL="0" indent="0">
              <a:buNone/>
            </a:pPr>
            <a:r>
              <a:rPr lang="en-US" sz="1800" b="1" i="0" dirty="0">
                <a:solidFill>
                  <a:schemeClr val="bg1"/>
                </a:solidFill>
                <a:effectLst/>
                <a:latin typeface="Book Antiqua" panose="02040602050305030304" pitchFamily="18" charset="0"/>
              </a:rPr>
              <a:t>Reminder from the IRS: </a:t>
            </a:r>
            <a:r>
              <a:rPr lang="en-US" sz="1800" b="0" i="0" dirty="0">
                <a:effectLst/>
                <a:latin typeface="Book Antiqua" panose="02040602050305030304" pitchFamily="18" charset="0"/>
              </a:rPr>
              <a:t>If you need health coverage, and to learn about health insurance options that are available for you and your family, how to purchase health insurance, and how you might qualify to get financial assistance with the cost of insurance, </a:t>
            </a:r>
            <a:r>
              <a:rPr lang="en-US" sz="1800" dirty="0">
                <a:solidFill>
                  <a:srgbClr val="FFFF66"/>
                </a:solidFill>
                <a:latin typeface="Book Antiqua" panose="02040602050305030304" pitchFamily="18" charset="0"/>
              </a:rPr>
              <a:t>p</a:t>
            </a:r>
            <a:r>
              <a:rPr lang="en-US" sz="1800" b="0" i="0" dirty="0">
                <a:solidFill>
                  <a:srgbClr val="FFFF66"/>
                </a:solidFill>
                <a:effectLst/>
                <a:latin typeface="Book Antiqua" panose="02040602050305030304" pitchFamily="18" charset="0"/>
              </a:rPr>
              <a:t>lease visit:</a:t>
            </a:r>
            <a:endParaRPr lang="en-US" sz="1800" b="1" dirty="0">
              <a:solidFill>
                <a:srgbClr val="FFFF66"/>
              </a:solidFill>
              <a:latin typeface="Book Antiqua" panose="02040602050305030304" pitchFamily="18" charset="0"/>
            </a:endParaRPr>
          </a:p>
          <a:p>
            <a:pPr marL="0" indent="0">
              <a:buNone/>
            </a:pPr>
            <a:r>
              <a:rPr lang="en-US" sz="1800" b="1"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Get 2023 health coverage. Health Insurance Marketplace® | HealthCare.gov</a:t>
            </a:r>
            <a:endParaRPr lang="en-US" sz="1800" dirty="0">
              <a:solidFill>
                <a:srgbClr val="0070C0"/>
              </a:solidFill>
              <a:latin typeface="Book Antiqua" panose="02040602050305030304" pitchFamily="18" charset="0"/>
            </a:endParaRPr>
          </a:p>
          <a:p>
            <a:pPr marL="0" indent="0">
              <a:buNone/>
            </a:pPr>
            <a:r>
              <a:rPr lang="en-US" sz="1800" b="1" dirty="0">
                <a:latin typeface="Book Antiqua" panose="02040602050305030304" pitchFamily="18" charset="0"/>
              </a:rPr>
              <a:t>The Patient Protection and Affordable Care Act </a:t>
            </a:r>
            <a:r>
              <a:rPr lang="en-US" sz="1800" b="1" u="sng" dirty="0">
                <a:latin typeface="Book Antiqua" panose="02040602050305030304" pitchFamily="18" charset="0"/>
              </a:rPr>
              <a:t>did not eliminate</a:t>
            </a:r>
            <a:r>
              <a:rPr lang="en-US" sz="1800" dirty="0">
                <a:latin typeface="Book Antiqua" panose="02040602050305030304" pitchFamily="18" charset="0"/>
              </a:rPr>
              <a:t> </a:t>
            </a:r>
            <a:r>
              <a:rPr lang="en-US" sz="1800" b="1" dirty="0">
                <a:latin typeface="Book Antiqua" panose="02040602050305030304" pitchFamily="18" charset="0"/>
              </a:rPr>
              <a:t>TCC or change the TCC rules. </a:t>
            </a:r>
          </a:p>
          <a:p>
            <a:pPr marL="0" indent="0">
              <a:buNone/>
            </a:pPr>
            <a:r>
              <a:rPr lang="en-US" sz="1800" b="1" dirty="0">
                <a:solidFill>
                  <a:srgbClr val="FFFF66"/>
                </a:solidFill>
                <a:latin typeface="Book Antiqua" panose="02040602050305030304" pitchFamily="18" charset="0"/>
              </a:rPr>
              <a:t>Please go to this website: </a:t>
            </a:r>
            <a:r>
              <a:rPr lang="en-US" sz="1800" b="1" u="sng" dirty="0">
                <a:solidFill>
                  <a:srgbClr val="0070C0"/>
                </a:solidFill>
                <a:latin typeface="Book Antiqua" panose="02040602050305030304" pitchFamily="18" charset="0"/>
                <a:hlinkClick r:id="rId5">
                  <a:extLst>
                    <a:ext uri="{A12FA001-AC4F-418D-AE19-62706E023703}">
                      <ahyp:hlinkClr xmlns:ahyp="http://schemas.microsoft.com/office/drawing/2018/hyperlinkcolor" val="tx"/>
                    </a:ext>
                  </a:extLst>
                </a:hlinkClick>
              </a:rPr>
              <a:t>http://www.irs.gov/uac/Questions-and-Answers-on-the-Individual-Shared-Responsibility-Provision</a:t>
            </a:r>
            <a:endParaRPr lang="en-US" sz="1800" dirty="0">
              <a:solidFill>
                <a:srgbClr val="0070C0"/>
              </a:solidFill>
              <a:latin typeface="Book Antiqua" panose="02040602050305030304" pitchFamily="18" charset="0"/>
            </a:endParaRPr>
          </a:p>
        </p:txBody>
      </p:sp>
      <p:pic>
        <p:nvPicPr>
          <p:cNvPr id="51" name="Audio 50">
            <a:hlinkClick r:id="" action="ppaction://media"/>
            <a:extLst>
              <a:ext uri="{FF2B5EF4-FFF2-40B4-BE49-F238E27FC236}">
                <a16:creationId xmlns:a16="http://schemas.microsoft.com/office/drawing/2014/main" id="{9212F225-D6BB-69D8-DEC1-057AB71BE65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04339644"/>
      </p:ext>
    </p:extLst>
  </p:cSld>
  <p:clrMapOvr>
    <a:masterClrMapping/>
  </p:clrMapOvr>
  <mc:AlternateContent xmlns:mc="http://schemas.openxmlformats.org/markup-compatibility/2006" xmlns:p14="http://schemas.microsoft.com/office/powerpoint/2010/main">
    <mc:Choice Requires="p14">
      <p:transition spd="slow" p14:dur="2000" advTm="43247"/>
    </mc:Choice>
    <mc:Fallback xmlns="">
      <p:transition spd="slow" advTm="43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457200" y="2057400"/>
            <a:ext cx="8229600" cy="4038600"/>
          </a:xfrm>
        </p:spPr>
        <p:txBody>
          <a:bodyPr>
            <a:normAutofit/>
          </a:bodyPr>
          <a:lstStyle/>
          <a:p>
            <a:pPr>
              <a:buClr>
                <a:schemeClr val="accent2">
                  <a:lumMod val="75000"/>
                </a:schemeClr>
              </a:buClr>
              <a:buSzPct val="100000"/>
              <a:buFont typeface="Wingdings 2" panose="05020102010507070707" pitchFamily="18" charset="2"/>
              <a:buChar char=""/>
            </a:pPr>
            <a:r>
              <a:rPr lang="en-US" sz="2000" dirty="0">
                <a:latin typeface="Book Antiqua" panose="02040602050305030304" pitchFamily="18" charset="0"/>
              </a:rPr>
              <a:t>As of </a:t>
            </a:r>
            <a:r>
              <a:rPr lang="en-US" sz="2000" b="1" dirty="0">
                <a:solidFill>
                  <a:schemeClr val="bg1"/>
                </a:solidFill>
                <a:latin typeface="Book Antiqua" panose="02040602050305030304" pitchFamily="18" charset="0"/>
              </a:rPr>
              <a:t>October 2014</a:t>
            </a:r>
            <a:r>
              <a:rPr lang="en-US" sz="2000" dirty="0">
                <a:latin typeface="Book Antiqua" panose="02040602050305030304" pitchFamily="18" charset="0"/>
              </a:rPr>
              <a:t>, certain employees on Temporary Appointments and Certain Employees on Seasonal and Intermittent Schedules, </a:t>
            </a:r>
            <a:r>
              <a:rPr lang="en-US" sz="2000" b="1" u="sng" dirty="0">
                <a:latin typeface="Book Antiqua" panose="02040602050305030304" pitchFamily="18" charset="0"/>
              </a:rPr>
              <a:t>are eligible for FEHB</a:t>
            </a:r>
            <a:r>
              <a:rPr lang="en-US" sz="2000" dirty="0">
                <a:latin typeface="Book Antiqua" panose="02040602050305030304" pitchFamily="18" charset="0"/>
              </a:rPr>
              <a:t>.</a:t>
            </a:r>
          </a:p>
          <a:p>
            <a:pPr>
              <a:buClr>
                <a:schemeClr val="accent2">
                  <a:lumMod val="75000"/>
                </a:schemeClr>
              </a:buClr>
              <a:buSzPct val="100000"/>
              <a:buFont typeface="Wingdings 2" panose="05020102010507070707" pitchFamily="18" charset="2"/>
              <a:buChar char=""/>
            </a:pPr>
            <a:endParaRPr lang="en-US" sz="2000" dirty="0">
              <a:latin typeface="Book Antiqua" panose="02040602050305030304" pitchFamily="18" charset="0"/>
            </a:endParaRPr>
          </a:p>
          <a:p>
            <a:pPr>
              <a:buClr>
                <a:schemeClr val="accent2">
                  <a:lumMod val="75000"/>
                </a:schemeClr>
              </a:buClr>
              <a:buSzPct val="100000"/>
              <a:buFont typeface="Wingdings 2" panose="05020102010507070707" pitchFamily="18" charset="2"/>
              <a:buChar char=""/>
            </a:pPr>
            <a:r>
              <a:rPr lang="en-US" sz="2000" b="1" u="sng" dirty="0">
                <a:solidFill>
                  <a:schemeClr val="bg1"/>
                </a:solidFill>
                <a:latin typeface="Book Antiqua" panose="02040602050305030304" pitchFamily="18" charset="0"/>
              </a:rPr>
              <a:t>Temporary employees</a:t>
            </a:r>
            <a:r>
              <a:rPr lang="en-US" sz="2000" dirty="0">
                <a:solidFill>
                  <a:schemeClr val="bg1"/>
                </a:solidFill>
                <a:latin typeface="Book Antiqua" panose="02040602050305030304" pitchFamily="18" charset="0"/>
              </a:rPr>
              <a:t> </a:t>
            </a:r>
            <a:r>
              <a:rPr lang="en-US" sz="2000" dirty="0">
                <a:latin typeface="Book Antiqua" panose="02040602050305030304" pitchFamily="18" charset="0"/>
              </a:rPr>
              <a:t>on an appointments that </a:t>
            </a:r>
            <a:r>
              <a:rPr lang="en-US" sz="2000" b="1" dirty="0">
                <a:solidFill>
                  <a:schemeClr val="bg1"/>
                </a:solidFill>
                <a:latin typeface="Book Antiqua" panose="02040602050305030304" pitchFamily="18" charset="0"/>
              </a:rPr>
              <a:t>exceed 90 days</a:t>
            </a:r>
            <a:r>
              <a:rPr lang="en-US" sz="2000" dirty="0">
                <a:latin typeface="Book Antiqua" panose="02040602050305030304" pitchFamily="18" charset="0"/>
              </a:rPr>
              <a:t> are </a:t>
            </a:r>
            <a:r>
              <a:rPr lang="en-US" sz="2000" b="1" u="sng" dirty="0">
                <a:latin typeface="Book Antiqua" panose="02040602050305030304" pitchFamily="18" charset="0"/>
              </a:rPr>
              <a:t>eligible for </a:t>
            </a:r>
            <a:r>
              <a:rPr lang="en-US" sz="2000" b="1" dirty="0">
                <a:latin typeface="Book Antiqua" panose="02040602050305030304" pitchFamily="18" charset="0"/>
              </a:rPr>
              <a:t>FEHB </a:t>
            </a:r>
            <a:r>
              <a:rPr lang="en-US" sz="2000" dirty="0">
                <a:latin typeface="Book Antiqua" panose="02040602050305030304" pitchFamily="18" charset="0"/>
              </a:rPr>
              <a:t>from their date of hire.</a:t>
            </a:r>
          </a:p>
          <a:p>
            <a:pPr marL="0" indent="0">
              <a:buClr>
                <a:schemeClr val="accent2">
                  <a:lumMod val="75000"/>
                </a:schemeClr>
              </a:buClr>
              <a:buSzPct val="100000"/>
              <a:buNone/>
            </a:pPr>
            <a:endParaRPr lang="en-US" sz="2000" dirty="0">
              <a:latin typeface="Book Antiqua" panose="02040602050305030304" pitchFamily="18" charset="0"/>
            </a:endParaRPr>
          </a:p>
          <a:p>
            <a:pPr>
              <a:buClr>
                <a:schemeClr val="accent2">
                  <a:lumMod val="75000"/>
                </a:schemeClr>
              </a:buClr>
              <a:buSzPct val="100000"/>
              <a:buFont typeface="Wingdings 2" panose="05020102010507070707" pitchFamily="18" charset="2"/>
              <a:buChar char=""/>
            </a:pPr>
            <a:r>
              <a:rPr lang="en-US" sz="2000" b="1" u="sng" dirty="0">
                <a:solidFill>
                  <a:schemeClr val="bg1"/>
                </a:solidFill>
                <a:latin typeface="Book Antiqua" panose="02040602050305030304" pitchFamily="18" charset="0"/>
              </a:rPr>
              <a:t>Temporary employees</a:t>
            </a:r>
            <a:r>
              <a:rPr lang="en-US" sz="2000" dirty="0">
                <a:solidFill>
                  <a:schemeClr val="bg1"/>
                </a:solidFill>
                <a:latin typeface="Book Antiqua" panose="02040602050305030304" pitchFamily="18" charset="0"/>
              </a:rPr>
              <a:t> </a:t>
            </a:r>
            <a:r>
              <a:rPr lang="en-US" sz="2000" dirty="0">
                <a:latin typeface="Book Antiqua" panose="02040602050305030304" pitchFamily="18" charset="0"/>
              </a:rPr>
              <a:t>that were initially ineligible for FEHB and then are </a:t>
            </a:r>
            <a:r>
              <a:rPr lang="en-US" sz="2000" b="1" dirty="0">
                <a:solidFill>
                  <a:schemeClr val="bg1"/>
                </a:solidFill>
                <a:latin typeface="Book Antiqua" panose="02040602050305030304" pitchFamily="18" charset="0"/>
              </a:rPr>
              <a:t>extended beyond 90 days</a:t>
            </a:r>
            <a:r>
              <a:rPr lang="en-US" sz="2000" dirty="0">
                <a:latin typeface="Book Antiqua" panose="02040602050305030304" pitchFamily="18" charset="0"/>
              </a:rPr>
              <a:t>, </a:t>
            </a:r>
            <a:r>
              <a:rPr lang="en-US" sz="2000" b="1" u="sng" dirty="0">
                <a:latin typeface="Book Antiqua" panose="02040602050305030304" pitchFamily="18" charset="0"/>
              </a:rPr>
              <a:t>become eligible for FEHB upon date of extension. </a:t>
            </a:r>
          </a:p>
          <a:p>
            <a:pPr>
              <a:buClr>
                <a:srgbClr val="FFC000"/>
              </a:buClr>
              <a:buFontTx/>
              <a:buChar char="•"/>
            </a:pPr>
            <a:endParaRPr lang="en-US" sz="2000" dirty="0"/>
          </a:p>
          <a:p>
            <a:pPr>
              <a:buClr>
                <a:srgbClr val="FFC000"/>
              </a:buClr>
              <a:buFontTx/>
              <a:buChar char="•"/>
            </a:pPr>
            <a:endParaRPr lang="en-US" sz="2400" dirty="0">
              <a:solidFill>
                <a:srgbClr val="FFFFFF"/>
              </a:solidFill>
            </a:endParaRPr>
          </a:p>
          <a:p>
            <a:pPr eaLnBrk="1" hangingPunct="1">
              <a:buClr>
                <a:schemeClr val="tx1"/>
              </a:buClr>
              <a:buFont typeface="Arial" charset="0"/>
              <a:buNone/>
            </a:pPr>
            <a:endParaRPr lang="en-US" sz="2400" dirty="0">
              <a:solidFill>
                <a:srgbClr val="FFFFFF"/>
              </a:solidFill>
            </a:endParaRPr>
          </a:p>
          <a:p>
            <a:pPr eaLnBrk="1" hangingPunct="1">
              <a:buClr>
                <a:schemeClr val="tx1"/>
              </a:buClr>
              <a:buFontTx/>
              <a:buNone/>
            </a:pPr>
            <a:endParaRPr lang="en-US" sz="2400" dirty="0">
              <a:solidFill>
                <a:srgbClr val="FFFFFF"/>
              </a:solidFill>
            </a:endParaRPr>
          </a:p>
        </p:txBody>
      </p:sp>
      <p:sp>
        <p:nvSpPr>
          <p:cNvPr id="41986" name="Title 1"/>
          <p:cNvSpPr>
            <a:spLocks noGrp="1"/>
          </p:cNvSpPr>
          <p:nvPr>
            <p:ph type="title"/>
          </p:nvPr>
        </p:nvSpPr>
        <p:spPr>
          <a:xfrm>
            <a:off x="457200" y="152400"/>
            <a:ext cx="8229600" cy="1905000"/>
          </a:xfrm>
        </p:spPr>
        <p:txBody>
          <a:bodyPr>
            <a:noAutofit/>
          </a:bodyPr>
          <a:lstStyle/>
          <a:p>
            <a:pPr algn="ctr"/>
            <a:r>
              <a:rPr lang="en-US" sz="4300" b="1">
                <a:latin typeface="Book Antiqua" panose="02040602050305030304" pitchFamily="18" charset="0"/>
              </a:rPr>
              <a:t>FEHB Enrollment- </a:t>
            </a:r>
            <a:br>
              <a:rPr lang="en-US" sz="4300" b="1">
                <a:latin typeface="Book Antiqua" panose="02040602050305030304" pitchFamily="18" charset="0"/>
              </a:rPr>
            </a:br>
            <a:r>
              <a:rPr lang="en-US" sz="4300" b="1">
                <a:latin typeface="Book Antiqua" panose="02040602050305030304" pitchFamily="18" charset="0"/>
              </a:rPr>
              <a:t>Temporary Employees are </a:t>
            </a:r>
            <a:br>
              <a:rPr lang="en-US" sz="4300" b="1">
                <a:latin typeface="Book Antiqua" panose="02040602050305030304" pitchFamily="18" charset="0"/>
              </a:rPr>
            </a:br>
            <a:r>
              <a:rPr lang="en-US" sz="4300" b="1">
                <a:latin typeface="Book Antiqua" panose="02040602050305030304" pitchFamily="18" charset="0"/>
              </a:rPr>
              <a:t>Eligible</a:t>
            </a:r>
          </a:p>
        </p:txBody>
      </p:sp>
      <p:pic>
        <p:nvPicPr>
          <p:cNvPr id="9" name="Audio 8">
            <a:hlinkClick r:id="" action="ppaction://media"/>
            <a:extLst>
              <a:ext uri="{FF2B5EF4-FFF2-40B4-BE49-F238E27FC236}">
                <a16:creationId xmlns:a16="http://schemas.microsoft.com/office/drawing/2014/main" id="{A5BF273A-2B37-775B-3299-940EB10CB0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668"/>
    </mc:Choice>
    <mc:Fallback xmlns="">
      <p:transition spd="slow" advTm="26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457200" y="2743200"/>
            <a:ext cx="8229600" cy="3352800"/>
          </a:xfrm>
        </p:spPr>
        <p:txBody>
          <a:bodyPr>
            <a:normAutofit fontScale="85000" lnSpcReduction="10000"/>
          </a:bodyPr>
          <a:lstStyle/>
          <a:p>
            <a:pPr>
              <a:buClr>
                <a:schemeClr val="accent2">
                  <a:lumMod val="75000"/>
                </a:schemeClr>
              </a:buClr>
              <a:buSzPct val="100000"/>
              <a:buFont typeface="Wingdings 2" panose="05020102010507070707" pitchFamily="18" charset="2"/>
              <a:buChar char=""/>
            </a:pPr>
            <a:r>
              <a:rPr lang="en-US" sz="2400" dirty="0">
                <a:latin typeface="Book Antiqua" panose="02040602050305030304" pitchFamily="18" charset="0"/>
              </a:rPr>
              <a:t>Since </a:t>
            </a:r>
            <a:r>
              <a:rPr lang="en-US" sz="2400" b="1" u="sng" dirty="0">
                <a:latin typeface="Book Antiqua" panose="02040602050305030304" pitchFamily="18" charset="0"/>
              </a:rPr>
              <a:t>Temporary Employees are eligible for FEHB</a:t>
            </a:r>
            <a:r>
              <a:rPr lang="en-US" sz="2400" dirty="0">
                <a:latin typeface="Book Antiqua" panose="02040602050305030304" pitchFamily="18" charset="0"/>
              </a:rPr>
              <a:t> if they are on board for </a:t>
            </a:r>
            <a:r>
              <a:rPr lang="en-US" sz="2400" b="1" dirty="0">
                <a:solidFill>
                  <a:schemeClr val="bg1"/>
                </a:solidFill>
                <a:latin typeface="Book Antiqua" panose="02040602050305030304" pitchFamily="18" charset="0"/>
              </a:rPr>
              <a:t>90 days or more</a:t>
            </a:r>
            <a:r>
              <a:rPr lang="en-US" sz="2400" dirty="0">
                <a:latin typeface="Book Antiqua" panose="02040602050305030304" pitchFamily="18" charset="0"/>
              </a:rPr>
              <a:t>,</a:t>
            </a:r>
            <a:r>
              <a:rPr lang="en-US" sz="2400" b="1" dirty="0">
                <a:solidFill>
                  <a:schemeClr val="bg1"/>
                </a:solidFill>
                <a:latin typeface="Book Antiqua" panose="02040602050305030304" pitchFamily="18" charset="0"/>
              </a:rPr>
              <a:t> </a:t>
            </a:r>
            <a:r>
              <a:rPr lang="en-US" sz="2400" dirty="0">
                <a:latin typeface="Book Antiqua" panose="02040602050305030304" pitchFamily="18" charset="0"/>
              </a:rPr>
              <a:t>they </a:t>
            </a:r>
            <a:r>
              <a:rPr lang="en-US" sz="2400" b="1" u="sng" dirty="0">
                <a:solidFill>
                  <a:schemeClr val="bg1"/>
                </a:solidFill>
                <a:latin typeface="Book Antiqua" panose="02040602050305030304" pitchFamily="18" charset="0"/>
              </a:rPr>
              <a:t>cannot</a:t>
            </a:r>
            <a:r>
              <a:rPr lang="en-US" sz="2400" dirty="0">
                <a:solidFill>
                  <a:schemeClr val="bg1"/>
                </a:solidFill>
                <a:latin typeface="Book Antiqua" panose="02040602050305030304" pitchFamily="18" charset="0"/>
              </a:rPr>
              <a:t> maintain </a:t>
            </a:r>
            <a:r>
              <a:rPr lang="en-US" sz="2400" dirty="0">
                <a:latin typeface="Book Antiqua" panose="02040602050305030304" pitchFamily="18" charset="0"/>
              </a:rPr>
              <a:t>another federal health insurance plan </a:t>
            </a:r>
            <a:r>
              <a:rPr lang="en-US" sz="2400" u="sng" dirty="0">
                <a:latin typeface="Book Antiqua" panose="02040602050305030304" pitchFamily="18" charset="0"/>
              </a:rPr>
              <a:t>to include </a:t>
            </a:r>
            <a:r>
              <a:rPr lang="en-US" sz="2400" b="1" u="sng" dirty="0">
                <a:solidFill>
                  <a:schemeClr val="bg1"/>
                </a:solidFill>
                <a:latin typeface="Book Antiqua" panose="02040602050305030304" pitchFamily="18" charset="0"/>
              </a:rPr>
              <a:t>TRICARE Reserve Select</a:t>
            </a:r>
            <a:r>
              <a:rPr lang="en-US" sz="2400" dirty="0">
                <a:latin typeface="Book Antiqua" panose="02040602050305030304" pitchFamily="18" charset="0"/>
              </a:rPr>
              <a:t>.</a:t>
            </a:r>
          </a:p>
          <a:p>
            <a:pPr>
              <a:buClr>
                <a:schemeClr val="accent2">
                  <a:lumMod val="75000"/>
                </a:schemeClr>
              </a:buClr>
              <a:buSzPct val="100000"/>
              <a:buFont typeface="Wingdings 2" panose="05020102010507070707" pitchFamily="18" charset="2"/>
              <a:buChar char=""/>
            </a:pPr>
            <a:endParaRPr lang="en-US" sz="2400" dirty="0">
              <a:latin typeface="Book Antiqua" panose="02040602050305030304" pitchFamily="18" charset="0"/>
            </a:endParaRPr>
          </a:p>
          <a:p>
            <a:pPr>
              <a:buClr>
                <a:schemeClr val="accent2">
                  <a:lumMod val="75000"/>
                </a:schemeClr>
              </a:buClr>
              <a:buSzPct val="100000"/>
              <a:buFont typeface="Wingdings 2" panose="05020102010507070707" pitchFamily="18" charset="2"/>
              <a:buChar char=""/>
            </a:pPr>
            <a:r>
              <a:rPr lang="en-US" sz="2400" dirty="0">
                <a:solidFill>
                  <a:srgbClr val="FFFFFF"/>
                </a:solidFill>
                <a:latin typeface="Book Antiqua" panose="02040602050305030304" pitchFamily="18" charset="0"/>
              </a:rPr>
              <a:t>You </a:t>
            </a:r>
            <a:r>
              <a:rPr lang="en-US" sz="2400" b="1" u="sng" dirty="0">
                <a:latin typeface="Book Antiqua" panose="02040602050305030304" pitchFamily="18" charset="0"/>
              </a:rPr>
              <a:t>must </a:t>
            </a:r>
            <a:r>
              <a:rPr lang="en-US" sz="2400" dirty="0">
                <a:solidFill>
                  <a:srgbClr val="FFFFFF"/>
                </a:solidFill>
                <a:latin typeface="Book Antiqua" panose="02040602050305030304" pitchFamily="18" charset="0"/>
              </a:rPr>
              <a:t>contact a </a:t>
            </a:r>
            <a:r>
              <a:rPr lang="en-US" sz="2400" b="1" dirty="0">
                <a:solidFill>
                  <a:schemeClr val="bg1"/>
                </a:solidFill>
                <a:latin typeface="Book Antiqua" panose="02040602050305030304" pitchFamily="18" charset="0"/>
              </a:rPr>
              <a:t>TRICARE</a:t>
            </a:r>
            <a:r>
              <a:rPr lang="en-US" sz="2400" dirty="0">
                <a:solidFill>
                  <a:srgbClr val="FFFFFF"/>
                </a:solidFill>
                <a:latin typeface="Book Antiqua" panose="02040602050305030304" pitchFamily="18" charset="0"/>
              </a:rPr>
              <a:t> representative to </a:t>
            </a:r>
            <a:r>
              <a:rPr lang="en-US" sz="2400" b="1" u="sng" dirty="0">
                <a:solidFill>
                  <a:schemeClr val="bg1"/>
                </a:solidFill>
                <a:latin typeface="Book Antiqua" panose="02040602050305030304" pitchFamily="18" charset="0"/>
              </a:rPr>
              <a:t>terminate coverage</a:t>
            </a:r>
            <a:r>
              <a:rPr lang="en-US" sz="2400" dirty="0">
                <a:solidFill>
                  <a:srgbClr val="FFFFFF"/>
                </a:solidFill>
                <a:latin typeface="Book Antiqua" panose="02040602050305030304" pitchFamily="18" charset="0"/>
              </a:rPr>
              <a:t>.</a:t>
            </a:r>
          </a:p>
          <a:p>
            <a:pPr>
              <a:buClr>
                <a:schemeClr val="accent2">
                  <a:lumMod val="75000"/>
                </a:schemeClr>
              </a:buClr>
              <a:buSzPct val="100000"/>
              <a:buFont typeface="Wingdings 2" panose="05020102010507070707" pitchFamily="18" charset="2"/>
              <a:buChar char=""/>
            </a:pPr>
            <a:endParaRPr lang="en-US" sz="2400" dirty="0">
              <a:solidFill>
                <a:srgbClr val="FFFFFF"/>
              </a:solidFill>
              <a:latin typeface="Book Antiqua" panose="02040602050305030304" pitchFamily="18" charset="0"/>
            </a:endParaRPr>
          </a:p>
          <a:p>
            <a:pPr marL="0" indent="0">
              <a:buClr>
                <a:schemeClr val="accent2">
                  <a:lumMod val="75000"/>
                </a:schemeClr>
              </a:buClr>
              <a:buSzPct val="100000"/>
              <a:buNone/>
            </a:pPr>
            <a:endParaRPr lang="en-US" sz="2400" dirty="0">
              <a:solidFill>
                <a:srgbClr val="FFFFFF"/>
              </a:solidFill>
              <a:latin typeface="Book Antiqua" panose="02040602050305030304" pitchFamily="18" charset="0"/>
            </a:endParaRPr>
          </a:p>
          <a:p>
            <a:pPr marL="0" indent="0">
              <a:buClr>
                <a:schemeClr val="accent2">
                  <a:lumMod val="75000"/>
                </a:schemeClr>
              </a:buClr>
              <a:buSzPct val="100000"/>
              <a:buNone/>
            </a:pPr>
            <a:r>
              <a:rPr lang="en-US" sz="2400" b="1" dirty="0">
                <a:solidFill>
                  <a:srgbClr val="FFFF66"/>
                </a:solidFill>
                <a:latin typeface="Book Antiqua" panose="02040602050305030304" pitchFamily="18" charset="0"/>
              </a:rPr>
              <a:t>Click link for information to contact TRICARE:</a:t>
            </a:r>
          </a:p>
          <a:p>
            <a:pPr marL="0" indent="0">
              <a:buClr>
                <a:schemeClr val="accent2">
                  <a:lumMod val="75000"/>
                </a:schemeClr>
              </a:buClr>
              <a:buSzPct val="100000"/>
              <a:buNone/>
            </a:pPr>
            <a:r>
              <a:rPr lang="en-US" sz="2400" b="1"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TRICARE West (tricare-west.com)</a:t>
            </a:r>
            <a:endParaRPr lang="en-US" sz="2400" b="1" dirty="0">
              <a:solidFill>
                <a:srgbClr val="0070C0"/>
              </a:solidFill>
              <a:latin typeface="Book Antiqua" panose="02040602050305030304" pitchFamily="18" charset="0"/>
            </a:endParaRPr>
          </a:p>
          <a:p>
            <a:pPr>
              <a:buClr>
                <a:schemeClr val="accent2">
                  <a:lumMod val="75000"/>
                </a:schemeClr>
              </a:buClr>
              <a:buSzPct val="100000"/>
              <a:buFont typeface="Wingdings 2" panose="05020102010507070707" pitchFamily="18" charset="2"/>
              <a:buChar char=""/>
            </a:pPr>
            <a:endParaRPr lang="en-US" sz="2400" dirty="0">
              <a:solidFill>
                <a:srgbClr val="FFFFFF"/>
              </a:solidFill>
            </a:endParaRPr>
          </a:p>
          <a:p>
            <a:pPr eaLnBrk="1" hangingPunct="1">
              <a:buClr>
                <a:schemeClr val="tx1"/>
              </a:buClr>
              <a:buFontTx/>
              <a:buNone/>
            </a:pPr>
            <a:endParaRPr lang="en-US" sz="2400" dirty="0">
              <a:solidFill>
                <a:srgbClr val="FFFFFF"/>
              </a:solidFill>
            </a:endParaRPr>
          </a:p>
        </p:txBody>
      </p:sp>
      <p:sp>
        <p:nvSpPr>
          <p:cNvPr id="41986" name="Title 1"/>
          <p:cNvSpPr>
            <a:spLocks noGrp="1"/>
          </p:cNvSpPr>
          <p:nvPr>
            <p:ph type="title"/>
          </p:nvPr>
        </p:nvSpPr>
        <p:spPr>
          <a:xfrm>
            <a:off x="457200" y="152400"/>
            <a:ext cx="8229600" cy="1905000"/>
          </a:xfrm>
        </p:spPr>
        <p:txBody>
          <a:bodyPr>
            <a:noAutofit/>
          </a:bodyPr>
          <a:lstStyle/>
          <a:p>
            <a:pPr algn="ctr"/>
            <a:r>
              <a:rPr lang="en-US" sz="4300" b="1">
                <a:latin typeface="Book Antiqua" panose="02040602050305030304" pitchFamily="18" charset="0"/>
              </a:rPr>
              <a:t>FEHB Enrollment- </a:t>
            </a:r>
            <a:br>
              <a:rPr lang="en-US" sz="4300" b="1">
                <a:latin typeface="Book Antiqua" panose="02040602050305030304" pitchFamily="18" charset="0"/>
              </a:rPr>
            </a:br>
            <a:r>
              <a:rPr lang="en-US" sz="4300" b="1">
                <a:latin typeface="Book Antiqua" panose="02040602050305030304" pitchFamily="18" charset="0"/>
              </a:rPr>
              <a:t>Temporary Employees are </a:t>
            </a:r>
            <a:br>
              <a:rPr lang="en-US" sz="4300" b="1">
                <a:latin typeface="Book Antiqua" panose="02040602050305030304" pitchFamily="18" charset="0"/>
              </a:rPr>
            </a:br>
            <a:r>
              <a:rPr lang="en-US" sz="4300" b="1">
                <a:latin typeface="Book Antiqua" panose="02040602050305030304" pitchFamily="18" charset="0"/>
              </a:rPr>
              <a:t>Eligible (Cont.)</a:t>
            </a:r>
          </a:p>
        </p:txBody>
      </p:sp>
      <p:pic>
        <p:nvPicPr>
          <p:cNvPr id="52" name="Audio 51">
            <a:hlinkClick r:id="" action="ppaction://media"/>
            <a:extLst>
              <a:ext uri="{FF2B5EF4-FFF2-40B4-BE49-F238E27FC236}">
                <a16:creationId xmlns:a16="http://schemas.microsoft.com/office/drawing/2014/main" id="{04CE285C-66A4-9BC1-881E-64B78C922A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0152"/>
    </mc:Choice>
    <mc:Fallback xmlns="">
      <p:transition spd="slow" advTm="40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p:txBody>
          <a:bodyPr/>
          <a:lstStyle/>
          <a:p>
            <a:pPr eaLnBrk="1" hangingPunct="1">
              <a:buClr>
                <a:schemeClr val="accent2">
                  <a:lumMod val="75000"/>
                </a:schemeClr>
              </a:buClr>
              <a:buSzPct val="100000"/>
              <a:buFont typeface="Wingdings 2" panose="05020102010507070707" pitchFamily="18" charset="2"/>
              <a:buChar char=""/>
            </a:pPr>
            <a:r>
              <a:rPr lang="en-US" sz="2400" dirty="0">
                <a:latin typeface="Book Antiqua" panose="02040602050305030304" pitchFamily="18" charset="0"/>
              </a:rPr>
              <a:t>As a new employee, </a:t>
            </a:r>
            <a:r>
              <a:rPr lang="en-US" sz="2400" b="1" u="sng" dirty="0">
                <a:latin typeface="Book Antiqua" panose="02040602050305030304" pitchFamily="18" charset="0"/>
              </a:rPr>
              <a:t>you must</a:t>
            </a:r>
            <a:r>
              <a:rPr lang="en-US" sz="2400" dirty="0">
                <a:latin typeface="Book Antiqua" panose="02040602050305030304" pitchFamily="18" charset="0"/>
              </a:rPr>
              <a:t> make an election </a:t>
            </a:r>
            <a:r>
              <a:rPr lang="en-US" sz="2400" b="1" dirty="0">
                <a:solidFill>
                  <a:schemeClr val="bg1"/>
                </a:solidFill>
                <a:latin typeface="Book Antiqua" panose="02040602050305030304" pitchFamily="18" charset="0"/>
              </a:rPr>
              <a:t>within 60 days</a:t>
            </a:r>
            <a:r>
              <a:rPr lang="en-US" sz="2400" dirty="0">
                <a:latin typeface="Book Antiqua" panose="02040602050305030304" pitchFamily="18" charset="0"/>
              </a:rPr>
              <a:t> of your </a:t>
            </a:r>
            <a:r>
              <a:rPr lang="en-US" sz="2400" b="1" u="sng" dirty="0">
                <a:latin typeface="Book Antiqua" panose="02040602050305030304" pitchFamily="18" charset="0"/>
              </a:rPr>
              <a:t>1</a:t>
            </a:r>
            <a:r>
              <a:rPr lang="en-US" sz="2400" b="1" u="sng" baseline="30000" dirty="0">
                <a:latin typeface="Book Antiqua" panose="02040602050305030304" pitchFamily="18" charset="0"/>
              </a:rPr>
              <a:t>st</a:t>
            </a:r>
            <a:r>
              <a:rPr lang="en-US" sz="2400" b="1" u="sng" dirty="0">
                <a:latin typeface="Book Antiqua" panose="02040602050305030304" pitchFamily="18" charset="0"/>
              </a:rPr>
              <a:t> eligibility date or entrance on duty date.</a:t>
            </a:r>
          </a:p>
          <a:p>
            <a:pPr eaLnBrk="1" hangingPunct="1">
              <a:buClr>
                <a:schemeClr val="accent2">
                  <a:lumMod val="75000"/>
                </a:schemeClr>
              </a:buClr>
              <a:buSzPct val="100000"/>
              <a:buFont typeface="Wingdings 2" panose="05020102010507070707" pitchFamily="18" charset="2"/>
              <a:buChar char=""/>
            </a:pPr>
            <a:r>
              <a:rPr lang="en-US" sz="2400" dirty="0">
                <a:latin typeface="Book Antiqua" panose="02040602050305030304" pitchFamily="18" charset="0"/>
              </a:rPr>
              <a:t>You </a:t>
            </a:r>
            <a:r>
              <a:rPr lang="en-US" sz="2400" b="1" u="sng" dirty="0">
                <a:latin typeface="Book Antiqua" panose="02040602050305030304" pitchFamily="18" charset="0"/>
              </a:rPr>
              <a:t>may make changes</a:t>
            </a:r>
            <a:r>
              <a:rPr lang="en-US" sz="2400" dirty="0">
                <a:latin typeface="Book Antiqua" panose="02040602050305030304" pitchFamily="18" charset="0"/>
              </a:rPr>
              <a:t> outside the </a:t>
            </a:r>
            <a:r>
              <a:rPr lang="en-US" sz="2400" b="1" dirty="0">
                <a:solidFill>
                  <a:schemeClr val="bg1"/>
                </a:solidFill>
                <a:latin typeface="Book Antiqua" panose="02040602050305030304" pitchFamily="18" charset="0"/>
              </a:rPr>
              <a:t>60 day</a:t>
            </a:r>
            <a:r>
              <a:rPr lang="en-US" sz="2400" dirty="0">
                <a:latin typeface="Book Antiqua" panose="02040602050305030304" pitchFamily="18" charset="0"/>
              </a:rPr>
              <a:t> window with a </a:t>
            </a:r>
            <a:r>
              <a:rPr lang="en-US" sz="2400" b="1" u="sng" dirty="0">
                <a:solidFill>
                  <a:schemeClr val="bg1"/>
                </a:solidFill>
                <a:latin typeface="Book Antiqua" panose="02040602050305030304" pitchFamily="18" charset="0"/>
              </a:rPr>
              <a:t>Qualifying Life Event (QLE)</a:t>
            </a:r>
            <a:r>
              <a:rPr lang="en-US" sz="2400" dirty="0">
                <a:solidFill>
                  <a:schemeClr val="bg1"/>
                </a:solidFill>
                <a:latin typeface="Book Antiqua" panose="02040602050305030304" pitchFamily="18" charset="0"/>
              </a:rPr>
              <a:t> </a:t>
            </a:r>
            <a:r>
              <a:rPr lang="en-US" sz="2400" dirty="0">
                <a:latin typeface="Book Antiqua" panose="02040602050305030304" pitchFamily="18" charset="0"/>
              </a:rPr>
              <a:t>or during the annual </a:t>
            </a:r>
            <a:r>
              <a:rPr lang="en-US" sz="2400" b="1" u="sng" dirty="0">
                <a:latin typeface="Book Antiqua" panose="02040602050305030304" pitchFamily="18" charset="0"/>
              </a:rPr>
              <a:t>Open Season.</a:t>
            </a:r>
          </a:p>
          <a:p>
            <a:pPr eaLnBrk="1" hangingPunct="1">
              <a:buClr>
                <a:schemeClr val="accent2">
                  <a:lumMod val="75000"/>
                </a:schemeClr>
              </a:buClr>
              <a:buSzPct val="100000"/>
              <a:buFont typeface="Wingdings 2" panose="05020102010507070707" pitchFamily="18" charset="2"/>
              <a:buChar char=""/>
            </a:pPr>
            <a:r>
              <a:rPr lang="en-US" sz="2400" b="1" dirty="0">
                <a:latin typeface="Book Antiqua" panose="02040602050305030304" pitchFamily="18" charset="0"/>
              </a:rPr>
              <a:t>A change in employment status is considered a QLE      (e.g. from temporary to full-time)</a:t>
            </a:r>
          </a:p>
          <a:p>
            <a:pPr eaLnBrk="1" hangingPunct="1">
              <a:buClr>
                <a:schemeClr val="accent2">
                  <a:lumMod val="75000"/>
                </a:schemeClr>
              </a:buClr>
              <a:buSzPct val="100000"/>
              <a:buFont typeface="Wingdings 2" panose="05020102010507070707" pitchFamily="18" charset="2"/>
              <a:buChar char=""/>
            </a:pPr>
            <a:r>
              <a:rPr lang="en-US" sz="2400" b="1" u="sng" dirty="0">
                <a:solidFill>
                  <a:schemeClr val="bg1"/>
                </a:solidFill>
                <a:latin typeface="Book Antiqua" panose="02040602050305030304" pitchFamily="18" charset="0"/>
              </a:rPr>
              <a:t>Open Season</a:t>
            </a:r>
            <a:r>
              <a:rPr lang="en-US" sz="2400" dirty="0">
                <a:solidFill>
                  <a:srgbClr val="FFFFFF"/>
                </a:solidFill>
                <a:latin typeface="Book Antiqua" panose="02040602050305030304" pitchFamily="18" charset="0"/>
              </a:rPr>
              <a:t> begins the </a:t>
            </a:r>
            <a:r>
              <a:rPr lang="en-US" sz="2400" b="1" dirty="0">
                <a:solidFill>
                  <a:schemeClr val="bg1"/>
                </a:solidFill>
                <a:latin typeface="Book Antiqua" panose="02040602050305030304" pitchFamily="18" charset="0"/>
              </a:rPr>
              <a:t>2</a:t>
            </a:r>
            <a:r>
              <a:rPr lang="en-US" sz="2400" b="1" baseline="30000" dirty="0">
                <a:solidFill>
                  <a:schemeClr val="bg1"/>
                </a:solidFill>
                <a:latin typeface="Book Antiqua" panose="02040602050305030304" pitchFamily="18" charset="0"/>
              </a:rPr>
              <a:t>nd</a:t>
            </a:r>
            <a:r>
              <a:rPr lang="en-US" sz="2400" b="1" dirty="0">
                <a:solidFill>
                  <a:schemeClr val="bg1"/>
                </a:solidFill>
                <a:latin typeface="Book Antiqua" panose="02040602050305030304" pitchFamily="18" charset="0"/>
              </a:rPr>
              <a:t> Monday in November</a:t>
            </a:r>
            <a:r>
              <a:rPr lang="en-US" sz="2400" dirty="0">
                <a:solidFill>
                  <a:srgbClr val="FFFFFF"/>
                </a:solidFill>
                <a:latin typeface="Book Antiqua" panose="02040602050305030304" pitchFamily="18" charset="0"/>
              </a:rPr>
              <a:t> and runs </a:t>
            </a:r>
            <a:r>
              <a:rPr lang="en-US" sz="2400" b="1" dirty="0">
                <a:solidFill>
                  <a:schemeClr val="bg1"/>
                </a:solidFill>
                <a:latin typeface="Book Antiqua" panose="02040602050305030304" pitchFamily="18" charset="0"/>
              </a:rPr>
              <a:t>through the 2</a:t>
            </a:r>
            <a:r>
              <a:rPr lang="en-US" sz="2400" b="1" baseline="30000" dirty="0">
                <a:solidFill>
                  <a:schemeClr val="bg1"/>
                </a:solidFill>
                <a:latin typeface="Book Antiqua" panose="02040602050305030304" pitchFamily="18" charset="0"/>
              </a:rPr>
              <a:t>nd</a:t>
            </a:r>
            <a:r>
              <a:rPr lang="en-US" sz="2400" b="1" dirty="0">
                <a:solidFill>
                  <a:schemeClr val="bg1"/>
                </a:solidFill>
                <a:latin typeface="Book Antiqua" panose="02040602050305030304" pitchFamily="18" charset="0"/>
              </a:rPr>
              <a:t> Monday in December</a:t>
            </a:r>
            <a:r>
              <a:rPr lang="en-US" sz="2400" dirty="0">
                <a:solidFill>
                  <a:srgbClr val="FFFFFF"/>
                </a:solidFill>
                <a:latin typeface="Book Antiqua" panose="02040602050305030304" pitchFamily="18" charset="0"/>
              </a:rPr>
              <a:t> effective on the </a:t>
            </a:r>
            <a:r>
              <a:rPr lang="en-US" sz="2400" b="1" u="sng" dirty="0">
                <a:latin typeface="Book Antiqua" panose="02040602050305030304" pitchFamily="18" charset="0"/>
              </a:rPr>
              <a:t>1</a:t>
            </a:r>
            <a:r>
              <a:rPr lang="en-US" sz="2400" b="1" u="sng" baseline="30000" dirty="0">
                <a:latin typeface="Book Antiqua" panose="02040602050305030304" pitchFamily="18" charset="0"/>
              </a:rPr>
              <a:t>st</a:t>
            </a:r>
            <a:r>
              <a:rPr lang="en-US" sz="2400" b="1" u="sng" dirty="0">
                <a:latin typeface="Book Antiqua" panose="02040602050305030304" pitchFamily="18" charset="0"/>
              </a:rPr>
              <a:t> full pay period in January.</a:t>
            </a:r>
          </a:p>
          <a:p>
            <a:pPr eaLnBrk="1" hangingPunct="1">
              <a:buClr>
                <a:schemeClr val="tx1"/>
              </a:buClr>
              <a:buFont typeface="Arial" charset="0"/>
              <a:buNone/>
            </a:pPr>
            <a:endParaRPr lang="en-US" sz="2400" b="1" u="sng" dirty="0">
              <a:solidFill>
                <a:srgbClr val="FFFF66"/>
              </a:solidFill>
            </a:endParaRPr>
          </a:p>
          <a:p>
            <a:pPr eaLnBrk="1" hangingPunct="1">
              <a:buClr>
                <a:schemeClr val="tx1"/>
              </a:buClr>
              <a:buFontTx/>
              <a:buNone/>
            </a:pPr>
            <a:endParaRPr lang="en-US" sz="2400" dirty="0">
              <a:solidFill>
                <a:srgbClr val="FFFFFF"/>
              </a:solidFill>
            </a:endParaRPr>
          </a:p>
        </p:txBody>
      </p:sp>
      <p:sp>
        <p:nvSpPr>
          <p:cNvPr id="41986" name="Title 1"/>
          <p:cNvSpPr>
            <a:spLocks noGrp="1"/>
          </p:cNvSpPr>
          <p:nvPr>
            <p:ph type="title"/>
          </p:nvPr>
        </p:nvSpPr>
        <p:spPr/>
        <p:txBody>
          <a:bodyPr>
            <a:normAutofit/>
          </a:bodyPr>
          <a:lstStyle/>
          <a:p>
            <a:pPr algn="ctr"/>
            <a:r>
              <a:rPr lang="en-US" sz="4400" b="1">
                <a:latin typeface="Book Antiqua" panose="02040602050305030304" pitchFamily="18" charset="0"/>
              </a:rPr>
              <a:t>FEHB</a:t>
            </a:r>
            <a:r>
              <a:rPr lang="en-US" sz="4800" b="1">
                <a:latin typeface="Book Antiqua" panose="02040602050305030304" pitchFamily="18" charset="0"/>
              </a:rPr>
              <a:t> Enrollment</a:t>
            </a:r>
          </a:p>
        </p:txBody>
      </p:sp>
      <p:pic>
        <p:nvPicPr>
          <p:cNvPr id="51" name="Audio 50">
            <a:hlinkClick r:id="" action="ppaction://media"/>
            <a:extLst>
              <a:ext uri="{FF2B5EF4-FFF2-40B4-BE49-F238E27FC236}">
                <a16:creationId xmlns:a16="http://schemas.microsoft.com/office/drawing/2014/main" id="{CC442FE7-8204-88E8-703C-7A35EE2F36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2633"/>
    </mc:Choice>
    <mc:Fallback xmlns="">
      <p:transition spd="slow" advTm="52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4AACDD-C496-DAEE-FA32-A1640DA244E7}"/>
              </a:ext>
            </a:extLst>
          </p:cNvPr>
          <p:cNvSpPr>
            <a:spLocks noGrp="1"/>
          </p:cNvSpPr>
          <p:nvPr>
            <p:ph idx="1"/>
          </p:nvPr>
        </p:nvSpPr>
        <p:spPr>
          <a:xfrm>
            <a:off x="190500" y="1453896"/>
            <a:ext cx="8763000" cy="5251704"/>
          </a:xfrm>
        </p:spPr>
        <p:txBody>
          <a:bodyPr>
            <a:noAutofit/>
          </a:bodyPr>
          <a:lstStyle/>
          <a:p>
            <a:pPr>
              <a:lnSpc>
                <a:spcPct val="120000"/>
              </a:lnSpc>
              <a:buClr>
                <a:schemeClr val="accent2">
                  <a:lumMod val="75000"/>
                </a:schemeClr>
              </a:buClr>
              <a:buSzPct val="100000"/>
              <a:buFont typeface="Wingdings 2" panose="05020102010507070707" pitchFamily="18" charset="2"/>
              <a:buChar char=""/>
            </a:pPr>
            <a:r>
              <a:rPr lang="en-US" sz="1500" dirty="0">
                <a:latin typeface="Book Antiqua" panose="02040602050305030304" pitchFamily="18" charset="0"/>
              </a:rPr>
              <a:t>As of </a:t>
            </a:r>
            <a:r>
              <a:rPr lang="en-US" sz="1500" b="1" dirty="0">
                <a:solidFill>
                  <a:schemeClr val="bg1"/>
                </a:solidFill>
                <a:latin typeface="Book Antiqua" panose="02040602050305030304" pitchFamily="18" charset="0"/>
              </a:rPr>
              <a:t>July 25</a:t>
            </a:r>
            <a:r>
              <a:rPr lang="en-US" sz="1500" b="1" baseline="30000" dirty="0">
                <a:solidFill>
                  <a:schemeClr val="bg1"/>
                </a:solidFill>
                <a:latin typeface="Book Antiqua" panose="02040602050305030304" pitchFamily="18" charset="0"/>
              </a:rPr>
              <a:t>th</a:t>
            </a:r>
            <a:r>
              <a:rPr lang="en-US" sz="1500" b="1" dirty="0">
                <a:solidFill>
                  <a:schemeClr val="bg1"/>
                </a:solidFill>
                <a:latin typeface="Book Antiqua" panose="02040602050305030304" pitchFamily="18" charset="0"/>
              </a:rPr>
              <a:t>, 2023</a:t>
            </a:r>
            <a:r>
              <a:rPr lang="en-US" sz="1500" dirty="0">
                <a:latin typeface="Book Antiqua" panose="02040602050305030304" pitchFamily="18" charset="0"/>
              </a:rPr>
              <a:t>, </a:t>
            </a:r>
            <a:r>
              <a:rPr lang="en-US" sz="1500" b="1" dirty="0">
                <a:latin typeface="Book Antiqua" panose="02040602050305030304" pitchFamily="18" charset="0"/>
              </a:rPr>
              <a:t>Office of Personnel Management (OPM) </a:t>
            </a:r>
            <a:r>
              <a:rPr lang="en-US" sz="1500" dirty="0">
                <a:latin typeface="Book Antiqua" panose="02040602050305030304" pitchFamily="18" charset="0"/>
              </a:rPr>
              <a:t>published the following changes to the federal regulation </a:t>
            </a:r>
            <a:r>
              <a:rPr lang="en-US" sz="1500" b="1" dirty="0">
                <a:latin typeface="Book Antiqua" panose="02040602050305030304" pitchFamily="18" charset="0"/>
              </a:rPr>
              <a:t>(</a:t>
            </a:r>
            <a:r>
              <a:rPr lang="en-US" sz="1500" b="1" dirty="0">
                <a:solidFill>
                  <a:schemeClr val="bg1"/>
                </a:solidFill>
                <a:latin typeface="Book Antiqua" panose="02040602050305030304" pitchFamily="18" charset="0"/>
              </a:rPr>
              <a:t>5 CFR 894</a:t>
            </a:r>
            <a:r>
              <a:rPr lang="en-US" sz="1500" b="1" dirty="0">
                <a:latin typeface="Book Antiqua" panose="02040602050305030304" pitchFamily="18" charset="0"/>
              </a:rPr>
              <a:t>)</a:t>
            </a:r>
            <a:r>
              <a:rPr lang="en-US" sz="1500" dirty="0">
                <a:latin typeface="Book Antiqua" panose="02040602050305030304" pitchFamily="18" charset="0"/>
              </a:rPr>
              <a:t>; </a:t>
            </a:r>
            <a:r>
              <a:rPr lang="en-US" sz="1500" b="1" u="sng" dirty="0">
                <a:latin typeface="Book Antiqua" panose="02040602050305030304" pitchFamily="18" charset="0"/>
              </a:rPr>
              <a:t>expanding eligibility coverage:</a:t>
            </a:r>
          </a:p>
          <a:p>
            <a:pPr>
              <a:lnSpc>
                <a:spcPct val="120000"/>
              </a:lnSpc>
              <a:buClr>
                <a:schemeClr val="accent2">
                  <a:lumMod val="75000"/>
                </a:schemeClr>
              </a:buClr>
              <a:buSzPct val="100000"/>
              <a:buFont typeface="Wingdings 2" panose="05020102010507070707" pitchFamily="18" charset="2"/>
              <a:buChar char=""/>
            </a:pPr>
            <a:r>
              <a:rPr lang="en-US" sz="1500" dirty="0">
                <a:latin typeface="Book Antiqua" panose="02040602050305030304" pitchFamily="18" charset="0"/>
              </a:rPr>
              <a:t>Active-duty service members who become eligible for FEDVIP </a:t>
            </a:r>
            <a:r>
              <a:rPr lang="en-US" sz="1500" b="1" u="sng" dirty="0">
                <a:latin typeface="Book Antiqua" panose="02040602050305030304" pitchFamily="18" charset="0"/>
              </a:rPr>
              <a:t>as uniformed service retirees pursuant to the National Defense Authorization Act of 2017</a:t>
            </a:r>
            <a:r>
              <a:rPr lang="en-US" sz="1500" dirty="0">
                <a:latin typeface="Book Antiqua" panose="02040602050305030304" pitchFamily="18" charset="0"/>
              </a:rPr>
              <a:t>.</a:t>
            </a:r>
          </a:p>
          <a:p>
            <a:pPr>
              <a:lnSpc>
                <a:spcPct val="120000"/>
              </a:lnSpc>
              <a:buClr>
                <a:schemeClr val="accent2">
                  <a:lumMod val="75000"/>
                </a:schemeClr>
              </a:buClr>
              <a:buSzPct val="100000"/>
              <a:buFont typeface="Wingdings 2" panose="05020102010507070707" pitchFamily="18" charset="2"/>
              <a:buChar char=""/>
            </a:pPr>
            <a:r>
              <a:rPr lang="en-US" sz="1500" dirty="0">
                <a:latin typeface="Book Antiqua" panose="02040602050305030304" pitchFamily="18" charset="0"/>
              </a:rPr>
              <a:t>Temporary employees on an appointment for </a:t>
            </a:r>
            <a:r>
              <a:rPr lang="en-US" sz="1500" b="1" dirty="0">
                <a:solidFill>
                  <a:schemeClr val="bg1"/>
                </a:solidFill>
                <a:latin typeface="Book Antiqua" panose="02040602050305030304" pitchFamily="18" charset="0"/>
              </a:rPr>
              <a:t>90 days or more</a:t>
            </a:r>
            <a:r>
              <a:rPr lang="en-US" sz="1500" dirty="0">
                <a:latin typeface="Book Antiqua" panose="02040602050305030304" pitchFamily="18" charset="0"/>
              </a:rPr>
              <a:t>, are </a:t>
            </a:r>
            <a:r>
              <a:rPr lang="en-US" sz="1500" b="1" u="sng" dirty="0">
                <a:latin typeface="Book Antiqua" panose="02040602050305030304" pitchFamily="18" charset="0"/>
              </a:rPr>
              <a:t>eligible to enroll in FEDVIP</a:t>
            </a:r>
            <a:r>
              <a:rPr lang="en-US" sz="1500" dirty="0">
                <a:latin typeface="Book Antiqua" panose="02040602050305030304" pitchFamily="18" charset="0"/>
              </a:rPr>
              <a:t> within </a:t>
            </a:r>
            <a:r>
              <a:rPr lang="en-US" sz="1500" b="1" dirty="0">
                <a:solidFill>
                  <a:schemeClr val="bg1"/>
                </a:solidFill>
                <a:latin typeface="Book Antiqua" panose="02040602050305030304" pitchFamily="18" charset="0"/>
              </a:rPr>
              <a:t>60 days of hire</a:t>
            </a:r>
            <a:r>
              <a:rPr lang="en-US" sz="1500" dirty="0">
                <a:latin typeface="Book Antiqua" panose="02040602050305030304" pitchFamily="18" charset="0"/>
              </a:rPr>
              <a:t>.</a:t>
            </a:r>
          </a:p>
          <a:p>
            <a:pPr>
              <a:lnSpc>
                <a:spcPct val="120000"/>
              </a:lnSpc>
              <a:buClr>
                <a:schemeClr val="accent2">
                  <a:lumMod val="75000"/>
                </a:schemeClr>
              </a:buClr>
              <a:buSzPct val="100000"/>
              <a:buFont typeface="Wingdings 2" panose="05020102010507070707" pitchFamily="18" charset="2"/>
              <a:buChar char=""/>
            </a:pPr>
            <a:r>
              <a:rPr lang="en-US" sz="1500" dirty="0">
                <a:latin typeface="Book Antiqua" panose="02040602050305030304" pitchFamily="18" charset="0"/>
              </a:rPr>
              <a:t>Temporary employees who were </a:t>
            </a:r>
            <a:r>
              <a:rPr lang="en-US" sz="1500" b="1" dirty="0">
                <a:solidFill>
                  <a:schemeClr val="bg1"/>
                </a:solidFill>
                <a:latin typeface="Book Antiqua" panose="02040602050305030304" pitchFamily="18" charset="0"/>
              </a:rPr>
              <a:t>hired prior to July 25</a:t>
            </a:r>
            <a:r>
              <a:rPr lang="en-US" sz="1500" b="1" baseline="30000" dirty="0">
                <a:solidFill>
                  <a:schemeClr val="bg1"/>
                </a:solidFill>
                <a:latin typeface="Book Antiqua" panose="02040602050305030304" pitchFamily="18" charset="0"/>
              </a:rPr>
              <a:t>th</a:t>
            </a:r>
            <a:r>
              <a:rPr lang="en-US" sz="1500" b="1" dirty="0">
                <a:solidFill>
                  <a:schemeClr val="bg1"/>
                </a:solidFill>
                <a:latin typeface="Book Antiqua" panose="02040602050305030304" pitchFamily="18" charset="0"/>
              </a:rPr>
              <a:t>, 2023</a:t>
            </a:r>
            <a:r>
              <a:rPr lang="en-US" sz="1500" b="1" dirty="0">
                <a:latin typeface="Book Antiqua" panose="02040602050305030304" pitchFamily="18" charset="0"/>
              </a:rPr>
              <a:t>,</a:t>
            </a:r>
            <a:r>
              <a:rPr lang="en-US" sz="1500" dirty="0">
                <a:latin typeface="Book Antiqua" panose="02040602050305030304" pitchFamily="18" charset="0"/>
              </a:rPr>
              <a:t> </a:t>
            </a:r>
            <a:r>
              <a:rPr lang="en-US" sz="1500" b="1" u="sng" dirty="0">
                <a:latin typeface="Book Antiqua" panose="02040602050305030304" pitchFamily="18" charset="0"/>
              </a:rPr>
              <a:t>and meet the appointment requirements, are eligible to enroll in FEDVIP</a:t>
            </a:r>
            <a:r>
              <a:rPr lang="en-US" sz="1500" dirty="0">
                <a:latin typeface="Book Antiqua" panose="02040602050305030304" pitchFamily="18" charset="0"/>
              </a:rPr>
              <a:t> during Open Season </a:t>
            </a:r>
            <a:r>
              <a:rPr lang="en-US" sz="1500" b="1" dirty="0">
                <a:solidFill>
                  <a:schemeClr val="bg1"/>
                </a:solidFill>
                <a:latin typeface="Book Antiqua" panose="02040602050305030304" pitchFamily="18" charset="0"/>
              </a:rPr>
              <a:t>beginning November 13</a:t>
            </a:r>
            <a:r>
              <a:rPr lang="en-US" sz="1500" b="1" baseline="30000" dirty="0">
                <a:solidFill>
                  <a:schemeClr val="bg1"/>
                </a:solidFill>
                <a:latin typeface="Book Antiqua" panose="02040602050305030304" pitchFamily="18" charset="0"/>
              </a:rPr>
              <a:t>th</a:t>
            </a:r>
            <a:r>
              <a:rPr lang="en-US" sz="1500" b="1" dirty="0">
                <a:solidFill>
                  <a:schemeClr val="bg1"/>
                </a:solidFill>
                <a:latin typeface="Book Antiqua" panose="02040602050305030304" pitchFamily="18" charset="0"/>
              </a:rPr>
              <a:t>, 2023</a:t>
            </a:r>
            <a:r>
              <a:rPr lang="en-US" sz="1500" dirty="0">
                <a:latin typeface="Book Antiqua" panose="02040602050305030304" pitchFamily="18" charset="0"/>
              </a:rPr>
              <a:t>.</a:t>
            </a:r>
          </a:p>
          <a:p>
            <a:pPr marL="0" indent="0" algn="ctr">
              <a:lnSpc>
                <a:spcPct val="120000"/>
              </a:lnSpc>
              <a:buNone/>
            </a:pPr>
            <a:r>
              <a:rPr lang="en-US" sz="1500" b="1" dirty="0">
                <a:solidFill>
                  <a:srgbClr val="FFFF66"/>
                </a:solidFill>
                <a:latin typeface="Book Antiqua" panose="02040602050305030304" pitchFamily="18" charset="0"/>
              </a:rPr>
              <a:t>Click the link to find and compare dental and vision plans:</a:t>
            </a:r>
          </a:p>
          <a:p>
            <a:pPr marL="0" indent="0" algn="ctr">
              <a:lnSpc>
                <a:spcPct val="120000"/>
              </a:lnSpc>
              <a:buNone/>
            </a:pPr>
            <a:r>
              <a:rPr lang="en-US" sz="1500" b="1"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Plan Selection | BENEFEDS</a:t>
            </a:r>
            <a:endParaRPr lang="en-US" sz="1500" dirty="0">
              <a:latin typeface="Book Antiqua" panose="02040602050305030304" pitchFamily="18" charset="0"/>
            </a:endParaRPr>
          </a:p>
          <a:p>
            <a:pPr marL="0" indent="0">
              <a:lnSpc>
                <a:spcPct val="120000"/>
              </a:lnSpc>
              <a:buNone/>
            </a:pPr>
            <a:endParaRPr lang="en-US" sz="1500" b="1" dirty="0">
              <a:solidFill>
                <a:schemeClr val="bg1"/>
              </a:solidFill>
              <a:latin typeface="Book Antiqua" panose="02040602050305030304" pitchFamily="18" charset="0"/>
            </a:endParaRPr>
          </a:p>
          <a:p>
            <a:pPr marL="0" indent="0">
              <a:lnSpc>
                <a:spcPct val="120000"/>
              </a:lnSpc>
              <a:buNone/>
            </a:pPr>
            <a:r>
              <a:rPr lang="en-US" sz="1500" b="1" dirty="0">
                <a:solidFill>
                  <a:schemeClr val="bg1"/>
                </a:solidFill>
                <a:latin typeface="Book Antiqua" panose="02040602050305030304" pitchFamily="18" charset="0"/>
              </a:rPr>
              <a:t>To enroll in a FEDVIP plan </a:t>
            </a:r>
            <a:r>
              <a:rPr lang="en-US" sz="1500" b="1" u="sng" dirty="0">
                <a:solidFill>
                  <a:schemeClr val="bg1"/>
                </a:solidFill>
                <a:latin typeface="Book Antiqua" panose="02040602050305030304" pitchFamily="18" charset="0"/>
              </a:rPr>
              <a:t>during your 60-day </a:t>
            </a:r>
            <a:r>
              <a:rPr lang="en-US" sz="1500" b="1" dirty="0">
                <a:solidFill>
                  <a:schemeClr val="bg1"/>
                </a:solidFill>
                <a:latin typeface="Book Antiqua" panose="02040602050305030304" pitchFamily="18" charset="0"/>
              </a:rPr>
              <a:t>enrollment period, contact </a:t>
            </a:r>
            <a:r>
              <a:rPr lang="en-US" sz="1500" b="1" dirty="0" err="1">
                <a:solidFill>
                  <a:schemeClr val="bg1"/>
                </a:solidFill>
                <a:latin typeface="Book Antiqua" panose="02040602050305030304" pitchFamily="18" charset="0"/>
              </a:rPr>
              <a:t>Benefeds</a:t>
            </a:r>
            <a:r>
              <a:rPr lang="en-US" sz="1500" b="1" dirty="0">
                <a:solidFill>
                  <a:schemeClr val="bg1"/>
                </a:solidFill>
                <a:latin typeface="Book Antiqua" panose="02040602050305030304" pitchFamily="18" charset="0"/>
              </a:rPr>
              <a:t> at:</a:t>
            </a:r>
          </a:p>
          <a:p>
            <a:pPr marL="0" indent="0">
              <a:lnSpc>
                <a:spcPct val="120000"/>
              </a:lnSpc>
              <a:buNone/>
            </a:pPr>
            <a:r>
              <a:rPr lang="en-US" sz="1500" i="0" dirty="0">
                <a:effectLst/>
                <a:latin typeface="Book Antiqua" panose="02040602050305030304" pitchFamily="18" charset="0"/>
              </a:rPr>
              <a:t>1-877-888-FEDS (1-877-888-3337) TTY 1-877-889-5680. </a:t>
            </a:r>
            <a:endParaRPr lang="en-US" sz="1500" dirty="0">
              <a:latin typeface="Book Antiqua" panose="02040602050305030304" pitchFamily="18" charset="0"/>
            </a:endParaRPr>
          </a:p>
          <a:p>
            <a:pPr marL="0" indent="0">
              <a:lnSpc>
                <a:spcPct val="120000"/>
              </a:lnSpc>
              <a:buNone/>
            </a:pPr>
            <a:r>
              <a:rPr lang="en-US" sz="1500" i="0" dirty="0">
                <a:effectLst/>
                <a:latin typeface="Book Antiqua" panose="02040602050305030304" pitchFamily="18" charset="0"/>
              </a:rPr>
              <a:t>Customer Service Center is open Monday through Friday, from 9 a.m. to 7 p.m. (ET).</a:t>
            </a:r>
            <a:endParaRPr lang="en-US" sz="1500" dirty="0">
              <a:latin typeface="Book Antiqua" panose="02040602050305030304" pitchFamily="18" charset="0"/>
            </a:endParaRPr>
          </a:p>
        </p:txBody>
      </p:sp>
      <p:sp>
        <p:nvSpPr>
          <p:cNvPr id="4" name="Title 1">
            <a:extLst>
              <a:ext uri="{FF2B5EF4-FFF2-40B4-BE49-F238E27FC236}">
                <a16:creationId xmlns:a16="http://schemas.microsoft.com/office/drawing/2014/main" id="{FA86214A-700F-969E-0972-10AB979095A2}"/>
              </a:ext>
            </a:extLst>
          </p:cNvPr>
          <p:cNvSpPr>
            <a:spLocks noGrp="1"/>
          </p:cNvSpPr>
          <p:nvPr>
            <p:ph type="title"/>
          </p:nvPr>
        </p:nvSpPr>
        <p:spPr>
          <a:xfrm>
            <a:off x="457200" y="228600"/>
            <a:ext cx="8229600" cy="990600"/>
          </a:xfrm>
        </p:spPr>
        <p:txBody>
          <a:bodyPr>
            <a:normAutofit/>
          </a:bodyPr>
          <a:lstStyle/>
          <a:p>
            <a:pPr algn="ctr"/>
            <a:r>
              <a:rPr lang="en-US" sz="4400" b="1">
                <a:latin typeface="Book Antiqua" panose="02040602050305030304" pitchFamily="18" charset="0"/>
              </a:rPr>
              <a:t>FEVIP</a:t>
            </a:r>
            <a:r>
              <a:rPr lang="en-US" sz="4800" b="1">
                <a:latin typeface="Book Antiqua" panose="02040602050305030304" pitchFamily="18" charset="0"/>
              </a:rPr>
              <a:t> Enrollment</a:t>
            </a:r>
          </a:p>
        </p:txBody>
      </p:sp>
      <p:pic>
        <p:nvPicPr>
          <p:cNvPr id="15" name="Audio 14">
            <a:hlinkClick r:id="" action="ppaction://media"/>
            <a:extLst>
              <a:ext uri="{FF2B5EF4-FFF2-40B4-BE49-F238E27FC236}">
                <a16:creationId xmlns:a16="http://schemas.microsoft.com/office/drawing/2014/main" id="{E49184A0-D2C7-C7C4-D4C1-A8963E69E3B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73831116"/>
      </p:ext>
    </p:extLst>
  </p:cSld>
  <p:clrMapOvr>
    <a:masterClrMapping/>
  </p:clrMapOvr>
  <mc:AlternateContent xmlns:mc="http://schemas.openxmlformats.org/markup-compatibility/2006" xmlns:p14="http://schemas.microsoft.com/office/powerpoint/2010/main">
    <mc:Choice Requires="p14">
      <p:transition spd="slow" p14:dur="2000" advTm="58440"/>
    </mc:Choice>
    <mc:Fallback xmlns="">
      <p:transition spd="slow" advTm="58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1598950"/>
            <a:ext cx="4267200" cy="4875550"/>
          </a:xfrm>
          <a:prstGeom prst="rect">
            <a:avLst/>
          </a:prstGeom>
        </p:spPr>
      </p:pic>
      <p:sp>
        <p:nvSpPr>
          <p:cNvPr id="3" name="TextBox 2">
            <a:extLst>
              <a:ext uri="{FF2B5EF4-FFF2-40B4-BE49-F238E27FC236}">
                <a16:creationId xmlns:a16="http://schemas.microsoft.com/office/drawing/2014/main" id="{532344C1-659A-D9D2-CD52-B0477E74F1E2}"/>
              </a:ext>
            </a:extLst>
          </p:cNvPr>
          <p:cNvSpPr txBox="1"/>
          <p:nvPr/>
        </p:nvSpPr>
        <p:spPr>
          <a:xfrm>
            <a:off x="2362200" y="152400"/>
            <a:ext cx="5257800" cy="1446550"/>
          </a:xfrm>
          <a:prstGeom prst="rect">
            <a:avLst/>
          </a:prstGeom>
          <a:noFill/>
        </p:spPr>
        <p:txBody>
          <a:bodyPr wrap="square" rtlCol="0">
            <a:spAutoFit/>
          </a:bodyPr>
          <a:lstStyle/>
          <a:p>
            <a:r>
              <a:rPr lang="en-US" sz="4400">
                <a:latin typeface="Book Antiqua" panose="02040602050305030304" pitchFamily="18" charset="0"/>
              </a:rPr>
              <a:t>FEHB Eligibility Acknowledgment</a:t>
            </a:r>
          </a:p>
        </p:txBody>
      </p:sp>
      <p:pic>
        <p:nvPicPr>
          <p:cNvPr id="41" name="Audio 40">
            <a:hlinkClick r:id="" action="ppaction://media"/>
            <a:extLst>
              <a:ext uri="{FF2B5EF4-FFF2-40B4-BE49-F238E27FC236}">
                <a16:creationId xmlns:a16="http://schemas.microsoft.com/office/drawing/2014/main" id="{A16CAD0E-23B7-3205-1886-0AEE9F009A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66615549"/>
      </p:ext>
    </p:extLst>
  </p:cSld>
  <p:clrMapOvr>
    <a:masterClrMapping/>
  </p:clrMapOvr>
  <mc:AlternateContent xmlns:mc="http://schemas.openxmlformats.org/markup-compatibility/2006" xmlns:p14="http://schemas.microsoft.com/office/powerpoint/2010/main">
    <mc:Choice Requires="p14">
      <p:transition spd="slow" p14:dur="2000" advTm="9878"/>
    </mc:Choice>
    <mc:Fallback xmlns="">
      <p:transition spd="slow" advTm="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3"/>
          <p:cNvSpPr>
            <a:spLocks noGrp="1"/>
          </p:cNvSpPr>
          <p:nvPr>
            <p:ph idx="1"/>
          </p:nvPr>
        </p:nvSpPr>
        <p:spPr>
          <a:xfrm>
            <a:off x="723900" y="1447800"/>
            <a:ext cx="7696200" cy="4779196"/>
          </a:xfrm>
        </p:spPr>
        <p:txBody>
          <a:bodyPr>
            <a:normAutofit lnSpcReduction="10000"/>
          </a:bodyPr>
          <a:lstStyle/>
          <a:p>
            <a:pPr>
              <a:buClr>
                <a:schemeClr val="accent2">
                  <a:lumMod val="75000"/>
                </a:schemeClr>
              </a:buClr>
              <a:buSzPct val="100000"/>
              <a:buFontTx/>
              <a:buChar char="•"/>
            </a:pPr>
            <a:r>
              <a:rPr lang="en-US" sz="2400" dirty="0">
                <a:latin typeface="Calibri" panose="020F0502020204030204" pitchFamily="34" charset="0"/>
              </a:rPr>
              <a:t>  </a:t>
            </a:r>
            <a:r>
              <a:rPr lang="en-US" sz="2400" dirty="0">
                <a:latin typeface="Book Antiqua" panose="02040602050305030304" pitchFamily="18" charset="0"/>
              </a:rPr>
              <a:t>Command Cyber Readiness Inspection </a:t>
            </a:r>
            <a:r>
              <a:rPr lang="en-US" sz="2400" b="1" dirty="0">
                <a:solidFill>
                  <a:schemeClr val="bg1"/>
                </a:solidFill>
                <a:latin typeface="Book Antiqua" panose="02040602050305030304" pitchFamily="18" charset="0"/>
              </a:rPr>
              <a:t>(CCRI)</a:t>
            </a:r>
          </a:p>
          <a:p>
            <a:pPr marL="0" indent="0">
              <a:buClr>
                <a:schemeClr val="accent2">
                  <a:lumMod val="75000"/>
                </a:schemeClr>
              </a:buClr>
              <a:buSzPct val="100000"/>
              <a:buNone/>
            </a:pPr>
            <a:r>
              <a:rPr lang="en-US" sz="2400" b="1" dirty="0">
                <a:solidFill>
                  <a:schemeClr val="bg1"/>
                </a:solidFill>
                <a:latin typeface="Book Antiqua" panose="02040602050305030304" pitchFamily="18" charset="0"/>
              </a:rPr>
              <a:t>	</a:t>
            </a:r>
            <a:r>
              <a:rPr lang="en-US" sz="2400" dirty="0">
                <a:solidFill>
                  <a:srgbClr val="002060"/>
                </a:solidFill>
                <a:latin typeface="Book Antiqua" panose="02040602050305030304" pitchFamily="18" charset="0"/>
              </a:rPr>
              <a:t>Performed every 4 years</a:t>
            </a:r>
          </a:p>
          <a:p>
            <a:pPr>
              <a:buClr>
                <a:schemeClr val="accent2">
                  <a:lumMod val="75000"/>
                </a:schemeClr>
              </a:buClr>
              <a:buSzPct val="100000"/>
              <a:buFontTx/>
              <a:buChar char="•"/>
            </a:pPr>
            <a:r>
              <a:rPr lang="en-US" sz="2400" dirty="0">
                <a:latin typeface="Book Antiqua" panose="02040602050305030304" pitchFamily="18" charset="0"/>
              </a:rPr>
              <a:t>  MONG Logon account</a:t>
            </a:r>
          </a:p>
          <a:p>
            <a:pPr marL="365760" lvl="1" indent="0">
              <a:buClr>
                <a:schemeClr val="accent2">
                  <a:lumMod val="75000"/>
                </a:schemeClr>
              </a:buClr>
              <a:buSzPct val="100000"/>
              <a:buNone/>
            </a:pPr>
            <a:r>
              <a:rPr lang="en-US" dirty="0">
                <a:latin typeface="Book Antiqua" panose="02040602050305030304" pitchFamily="18" charset="0"/>
              </a:rPr>
              <a:t> 	</a:t>
            </a:r>
            <a:r>
              <a:rPr lang="en-US" dirty="0">
                <a:solidFill>
                  <a:srgbClr val="002060"/>
                </a:solidFill>
                <a:latin typeface="Book Antiqua" panose="02040602050305030304" pitchFamily="18" charset="0"/>
              </a:rPr>
              <a:t>SAAR/DD2875, AUP, and IAA Exam Certificate</a:t>
            </a:r>
          </a:p>
          <a:p>
            <a:pPr marL="365760" lvl="1" indent="0">
              <a:buClr>
                <a:schemeClr val="accent2">
                  <a:lumMod val="75000"/>
                </a:schemeClr>
              </a:buClr>
              <a:buSzPct val="100000"/>
              <a:buNone/>
            </a:pPr>
            <a:r>
              <a:rPr lang="en-US" dirty="0">
                <a:solidFill>
                  <a:srgbClr val="002060"/>
                </a:solidFill>
                <a:latin typeface="Book Antiqua" panose="02040602050305030304" pitchFamily="18" charset="0"/>
              </a:rPr>
              <a:t> 	DoD Cyber Awareness Challenge Training (JKO 	or Ft. Gordon)</a:t>
            </a:r>
          </a:p>
          <a:p>
            <a:pPr>
              <a:buClr>
                <a:schemeClr val="accent2">
                  <a:lumMod val="75000"/>
                </a:schemeClr>
              </a:buClr>
              <a:buSzPct val="100000"/>
              <a:buFontTx/>
              <a:buChar char="•"/>
            </a:pPr>
            <a:r>
              <a:rPr lang="en-US" sz="2400" dirty="0">
                <a:latin typeface="Book Antiqua" panose="02040602050305030304" pitchFamily="18" charset="0"/>
              </a:rPr>
              <a:t>  J6 Self Help – (GKN connection)</a:t>
            </a:r>
          </a:p>
          <a:p>
            <a:pPr marL="365760" lvl="1" indent="0">
              <a:buClr>
                <a:schemeClr val="accent2">
                  <a:lumMod val="75000"/>
                </a:schemeClr>
              </a:buClr>
              <a:buSzPct val="100000"/>
              <a:buNone/>
            </a:pPr>
            <a:r>
              <a:rPr lang="en-US" dirty="0">
                <a:latin typeface="Book Antiqua" panose="02040602050305030304" pitchFamily="18" charset="0"/>
              </a:rPr>
              <a:t> 	</a:t>
            </a:r>
            <a:r>
              <a:rPr lang="en-US" dirty="0">
                <a:solidFill>
                  <a:srgbClr val="FFFF66"/>
                </a:solidFill>
                <a:latin typeface="Book Antiqua" panose="02040602050305030304" pitchFamily="18" charset="0"/>
              </a:rPr>
              <a:t> </a:t>
            </a:r>
            <a:r>
              <a:rPr lang="en-US" dirty="0">
                <a:solidFill>
                  <a:srgbClr val="002060"/>
                </a:solidFill>
                <a:latin typeface="Book Antiqua" panose="02040602050305030304" pitchFamily="18" charset="0"/>
              </a:rPr>
              <a:t>Outlook PSTs</a:t>
            </a:r>
          </a:p>
          <a:p>
            <a:pPr marL="365760" lvl="1" indent="0">
              <a:buClr>
                <a:schemeClr val="accent2">
                  <a:lumMod val="75000"/>
                </a:schemeClr>
              </a:buClr>
              <a:buSzPct val="100000"/>
              <a:buNone/>
            </a:pPr>
            <a:r>
              <a:rPr lang="en-US" dirty="0">
                <a:solidFill>
                  <a:srgbClr val="002060"/>
                </a:solidFill>
                <a:latin typeface="Book Antiqua" panose="02040602050305030304" pitchFamily="18" charset="0"/>
              </a:rPr>
              <a:t> 	 How </a:t>
            </a:r>
            <a:r>
              <a:rPr lang="en-US" dirty="0" err="1">
                <a:solidFill>
                  <a:srgbClr val="002060"/>
                </a:solidFill>
                <a:latin typeface="Book Antiqua" panose="02040602050305030304" pitchFamily="18" charset="0"/>
              </a:rPr>
              <a:t>Tos</a:t>
            </a:r>
            <a:endParaRPr lang="en-US" dirty="0">
              <a:solidFill>
                <a:srgbClr val="002060"/>
              </a:solidFill>
              <a:latin typeface="Book Antiqua" panose="02040602050305030304" pitchFamily="18" charset="0"/>
            </a:endParaRPr>
          </a:p>
          <a:p>
            <a:pPr>
              <a:buClr>
                <a:schemeClr val="accent2">
                  <a:lumMod val="75000"/>
                </a:schemeClr>
              </a:buClr>
              <a:buSzPct val="100000"/>
              <a:buFontTx/>
              <a:buChar char="•"/>
            </a:pPr>
            <a:r>
              <a:rPr lang="en-US" sz="2400" dirty="0">
                <a:latin typeface="Book Antiqua" panose="02040602050305030304" pitchFamily="18" charset="0"/>
              </a:rPr>
              <a:t>  Internet Home Page</a:t>
            </a:r>
          </a:p>
          <a:p>
            <a:pPr marL="365760" lvl="1" indent="0">
              <a:buClr>
                <a:schemeClr val="accent2">
                  <a:lumMod val="75000"/>
                </a:schemeClr>
              </a:buClr>
              <a:buSzPct val="100000"/>
              <a:buNone/>
            </a:pPr>
            <a:r>
              <a:rPr lang="en-US" dirty="0">
                <a:latin typeface="Book Antiqua" panose="02040602050305030304" pitchFamily="18" charset="0"/>
              </a:rPr>
              <a:t>  	</a:t>
            </a:r>
            <a:r>
              <a:rPr lang="en-US" dirty="0">
                <a:solidFill>
                  <a:srgbClr val="002060"/>
                </a:solidFill>
                <a:latin typeface="Book Antiqua" panose="02040602050305030304" pitchFamily="18" charset="0"/>
              </a:rPr>
              <a:t>Outlook Web App </a:t>
            </a:r>
            <a:r>
              <a:rPr lang="en-US" b="1" dirty="0">
                <a:solidFill>
                  <a:schemeClr val="bg1"/>
                </a:solidFill>
                <a:latin typeface="Book Antiqua" panose="02040602050305030304" pitchFamily="18" charset="0"/>
              </a:rPr>
              <a:t>(OWA)</a:t>
            </a:r>
          </a:p>
          <a:p>
            <a:pPr marL="365760" lvl="1" indent="0">
              <a:buClr>
                <a:schemeClr val="accent2">
                  <a:lumMod val="75000"/>
                </a:schemeClr>
              </a:buClr>
              <a:buSzPct val="100000"/>
              <a:buNone/>
            </a:pPr>
            <a:r>
              <a:rPr lang="en-US" dirty="0">
                <a:latin typeface="Book Antiqua" panose="02040602050305030304" pitchFamily="18" charset="0"/>
              </a:rPr>
              <a:t>  	</a:t>
            </a:r>
            <a:r>
              <a:rPr lang="en-US" dirty="0">
                <a:solidFill>
                  <a:srgbClr val="002060"/>
                </a:solidFill>
                <a:latin typeface="Book Antiqua" panose="02040602050305030304" pitchFamily="18" charset="0"/>
              </a:rPr>
              <a:t>Automated Time Attendance </a:t>
            </a:r>
            <a:r>
              <a:rPr lang="en-US" b="1" dirty="0">
                <a:solidFill>
                  <a:schemeClr val="bg1"/>
                </a:solidFill>
                <a:latin typeface="Book Antiqua" panose="02040602050305030304" pitchFamily="18" charset="0"/>
              </a:rPr>
              <a:t>(ATAAPS)</a:t>
            </a:r>
          </a:p>
          <a:p>
            <a:pPr lvl="1">
              <a:buClr>
                <a:schemeClr val="accent2">
                  <a:lumMod val="75000"/>
                </a:schemeClr>
              </a:buClr>
              <a:buSzPct val="100000"/>
              <a:buFontTx/>
              <a:buChar char="•"/>
            </a:pPr>
            <a:endParaRPr lang="en-US" dirty="0">
              <a:latin typeface="Calibri" panose="020F0502020204030204" pitchFamily="34" charset="0"/>
            </a:endParaRPr>
          </a:p>
        </p:txBody>
      </p:sp>
      <p:sp>
        <p:nvSpPr>
          <p:cNvPr id="5" name="Title 1"/>
          <p:cNvSpPr>
            <a:spLocks noGrp="1"/>
          </p:cNvSpPr>
          <p:nvPr>
            <p:ph type="title"/>
          </p:nvPr>
        </p:nvSpPr>
        <p:spPr/>
        <p:txBody>
          <a:bodyPr>
            <a:noAutofit/>
          </a:bodyPr>
          <a:lstStyle/>
          <a:p>
            <a:pPr algn="ctr"/>
            <a:r>
              <a:rPr lang="en-US" sz="4400" b="1">
                <a:solidFill>
                  <a:schemeClr val="tx1"/>
                </a:solidFill>
                <a:latin typeface="Book Antiqua" panose="02040602050305030304" pitchFamily="18" charset="0"/>
                <a:cs typeface="Arial" charset="0"/>
              </a:rPr>
              <a:t>Director of Information</a:t>
            </a:r>
            <a:br>
              <a:rPr lang="en-US" sz="4400" b="1">
                <a:solidFill>
                  <a:schemeClr val="tx1"/>
                </a:solidFill>
                <a:latin typeface="Book Antiqua" panose="02040602050305030304" pitchFamily="18" charset="0"/>
                <a:cs typeface="Arial" charset="0"/>
              </a:rPr>
            </a:br>
            <a:r>
              <a:rPr lang="en-US" sz="4400" b="1">
                <a:solidFill>
                  <a:schemeClr val="tx1"/>
                </a:solidFill>
                <a:latin typeface="Book Antiqua" panose="02040602050305030304" pitchFamily="18" charset="0"/>
                <a:cs typeface="Arial" charset="0"/>
              </a:rPr>
              <a:t> Management (J6)</a:t>
            </a:r>
          </a:p>
        </p:txBody>
      </p:sp>
      <p:pic>
        <p:nvPicPr>
          <p:cNvPr id="6" name="Audio 5">
            <a:hlinkClick r:id="" action="ppaction://media"/>
            <a:extLst>
              <a:ext uri="{FF2B5EF4-FFF2-40B4-BE49-F238E27FC236}">
                <a16:creationId xmlns:a16="http://schemas.microsoft.com/office/drawing/2014/main" id="{6DF96146-9F0B-B0D6-E087-6AFAA0AF016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40546593"/>
      </p:ext>
    </p:extLst>
  </p:cSld>
  <p:clrMapOvr>
    <a:masterClrMapping/>
  </p:clrMapOvr>
  <mc:AlternateContent xmlns:mc="http://schemas.openxmlformats.org/markup-compatibility/2006" xmlns:p14="http://schemas.microsoft.com/office/powerpoint/2010/main">
    <mc:Choice Requires="p14">
      <p:transition spd="slow" p14:dur="2000" advTm="113999"/>
    </mc:Choice>
    <mc:Fallback xmlns="">
      <p:transition spd="slow" advTm="113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5"/>
          <p:cNvSpPr>
            <a:spLocks noGrp="1"/>
          </p:cNvSpPr>
          <p:nvPr>
            <p:ph type="title"/>
          </p:nvPr>
        </p:nvSpPr>
        <p:spPr>
          <a:xfrm>
            <a:off x="495300" y="381000"/>
            <a:ext cx="8153400" cy="914400"/>
          </a:xfrm>
        </p:spPr>
        <p:txBody>
          <a:bodyPr rtlCol="0" anchor="t">
            <a:normAutofit fontScale="90000"/>
          </a:bodyPr>
          <a:lstStyle/>
          <a:p>
            <a:pPr algn="ctr" fontAlgn="auto">
              <a:spcAft>
                <a:spcPts val="0"/>
              </a:spcAft>
              <a:defRPr/>
            </a:pPr>
            <a:r>
              <a:rPr lang="en-US" sz="4900" b="1">
                <a:latin typeface="Book Antiqua" panose="02040602050305030304" pitchFamily="18" charset="0"/>
              </a:rPr>
              <a:t>OPM Website</a:t>
            </a:r>
            <a:br>
              <a:rPr lang="en-US"/>
            </a:br>
            <a:br>
              <a:rPr lang="en-US" sz="2400"/>
            </a:br>
            <a:br>
              <a:rPr lang="en-US" b="1">
                <a:solidFill>
                  <a:srgbClr val="FFC000"/>
                </a:solidFill>
              </a:rPr>
            </a:br>
            <a:endParaRPr lang="en-US">
              <a:solidFill>
                <a:srgbClr val="FFC000"/>
              </a:solidFill>
            </a:endParaRPr>
          </a:p>
        </p:txBody>
      </p:sp>
      <p:sp>
        <p:nvSpPr>
          <p:cNvPr id="44035" name="TextBox 6"/>
          <p:cNvSpPr txBox="1">
            <a:spLocks noChangeArrowheads="1"/>
          </p:cNvSpPr>
          <p:nvPr/>
        </p:nvSpPr>
        <p:spPr bwMode="auto">
          <a:xfrm>
            <a:off x="457200" y="1600200"/>
            <a:ext cx="7924800" cy="4524315"/>
          </a:xfrm>
          <a:prstGeom prst="rect">
            <a:avLst/>
          </a:prstGeom>
          <a:noFill/>
          <a:ln w="9525">
            <a:noFill/>
            <a:miter lim="800000"/>
            <a:headEnd/>
            <a:tailEnd/>
          </a:ln>
        </p:spPr>
        <p:txBody>
          <a:bodyPr wrap="square">
            <a:spAutoFit/>
          </a:bodyPr>
          <a:lstStyle/>
          <a:p>
            <a:pPr>
              <a:buClr>
                <a:srgbClr val="FFC000"/>
              </a:buClr>
            </a:pPr>
            <a:r>
              <a:rPr lang="en-US" sz="2400" dirty="0">
                <a:solidFill>
                  <a:schemeClr val="bg1"/>
                </a:solidFill>
                <a:latin typeface="Book Antiqua" panose="02040602050305030304" pitchFamily="18" charset="0"/>
              </a:rPr>
              <a:t>Add website to Favorites, it </a:t>
            </a:r>
            <a:r>
              <a:rPr lang="en-US" sz="2400" b="1" u="sng" dirty="0">
                <a:solidFill>
                  <a:schemeClr val="bg1"/>
                </a:solidFill>
                <a:latin typeface="Book Antiqua" panose="02040602050305030304" pitchFamily="18" charset="0"/>
              </a:rPr>
              <a:t>provides useful informative information</a:t>
            </a:r>
            <a:r>
              <a:rPr lang="en-US" sz="2400" b="1" dirty="0">
                <a:solidFill>
                  <a:schemeClr val="bg1"/>
                </a:solidFill>
                <a:latin typeface="Book Antiqua" panose="02040602050305030304" pitchFamily="18" charset="0"/>
              </a:rPr>
              <a:t> </a:t>
            </a:r>
            <a:r>
              <a:rPr lang="en-US" sz="2400" dirty="0">
                <a:solidFill>
                  <a:schemeClr val="bg1"/>
                </a:solidFill>
                <a:latin typeface="Book Antiqua" panose="02040602050305030304" pitchFamily="18" charset="0"/>
              </a:rPr>
              <a:t>on:</a:t>
            </a:r>
          </a:p>
          <a:p>
            <a:pPr>
              <a:buClr>
                <a:srgbClr val="FFC000"/>
              </a:buClr>
              <a:buFont typeface="Arial" charset="0"/>
              <a:buChar char="•"/>
            </a:pPr>
            <a:r>
              <a:rPr lang="en-US" sz="2400" dirty="0">
                <a:latin typeface="Book Antiqua" panose="02040602050305030304" pitchFamily="18" charset="0"/>
              </a:rPr>
              <a:t> Guide to Federal Benefits</a:t>
            </a:r>
          </a:p>
          <a:p>
            <a:pPr>
              <a:buClr>
                <a:srgbClr val="FFC000"/>
              </a:buClr>
              <a:buFont typeface="Arial" charset="0"/>
              <a:buChar char="•"/>
            </a:pPr>
            <a:r>
              <a:rPr lang="en-US" sz="2400" dirty="0">
                <a:latin typeface="Book Antiqua" panose="02040602050305030304" pitchFamily="18" charset="0"/>
              </a:rPr>
              <a:t> Forms</a:t>
            </a:r>
          </a:p>
          <a:p>
            <a:pPr>
              <a:buClr>
                <a:srgbClr val="FFC000"/>
              </a:buClr>
              <a:buFont typeface="Arial" charset="0"/>
              <a:buChar char="•"/>
            </a:pPr>
            <a:r>
              <a:rPr lang="en-US" sz="2400" dirty="0">
                <a:latin typeface="Book Antiqua" panose="02040602050305030304" pitchFamily="18" charset="0"/>
              </a:rPr>
              <a:t> USAJOBS</a:t>
            </a:r>
          </a:p>
          <a:p>
            <a:pPr>
              <a:buClr>
                <a:srgbClr val="FFC000"/>
              </a:buClr>
              <a:buFont typeface="Arial" charset="0"/>
              <a:buChar char="•"/>
            </a:pPr>
            <a:r>
              <a:rPr lang="en-US" sz="2400" dirty="0">
                <a:latin typeface="Book Antiqua" panose="02040602050305030304" pitchFamily="18" charset="0"/>
              </a:rPr>
              <a:t> Retirement Information</a:t>
            </a:r>
          </a:p>
          <a:p>
            <a:pPr>
              <a:buClr>
                <a:srgbClr val="FFC000"/>
              </a:buClr>
              <a:buFont typeface="Arial" charset="0"/>
              <a:buChar char="•"/>
            </a:pPr>
            <a:r>
              <a:rPr lang="en-US" sz="2400" dirty="0">
                <a:latin typeface="Book Antiqua" panose="02040602050305030304" pitchFamily="18" charset="0"/>
              </a:rPr>
              <a:t> Current updates from OPM</a:t>
            </a:r>
          </a:p>
          <a:p>
            <a:pPr>
              <a:buClr>
                <a:srgbClr val="FFC000"/>
              </a:buClr>
              <a:buFont typeface="Arial" charset="0"/>
              <a:buChar char="•"/>
            </a:pPr>
            <a:r>
              <a:rPr lang="en-US" sz="2400" dirty="0">
                <a:latin typeface="Book Antiqua" panose="02040602050305030304" pitchFamily="18" charset="0"/>
              </a:rPr>
              <a:t> Federal Technician Handbook</a:t>
            </a:r>
          </a:p>
          <a:p>
            <a:pPr>
              <a:buClr>
                <a:srgbClr val="FFC000"/>
              </a:buClr>
              <a:buFont typeface="Arial" charset="0"/>
              <a:buChar char="•"/>
            </a:pPr>
            <a:r>
              <a:rPr lang="en-US" sz="2400" dirty="0">
                <a:latin typeface="Book Antiqua" panose="02040602050305030304" pitchFamily="18" charset="0"/>
              </a:rPr>
              <a:t> and much more</a:t>
            </a:r>
          </a:p>
          <a:p>
            <a:pPr>
              <a:buClr>
                <a:srgbClr val="FFC000"/>
              </a:buClr>
              <a:buFont typeface="Arial" charset="0"/>
              <a:buChar char="•"/>
            </a:pPr>
            <a:endParaRPr lang="en-US" sz="2400" dirty="0">
              <a:latin typeface="Book Antiqua" panose="02040602050305030304" pitchFamily="18" charset="0"/>
            </a:endParaRPr>
          </a:p>
          <a:p>
            <a:pPr algn="ctr">
              <a:buClr>
                <a:srgbClr val="FFC000"/>
              </a:buClr>
            </a:pPr>
            <a:r>
              <a:rPr lang="en-US" sz="2400" b="1" dirty="0">
                <a:solidFill>
                  <a:srgbClr val="FFFF66"/>
                </a:solidFill>
                <a:latin typeface="Book Antiqua" panose="02040602050305030304" pitchFamily="18" charset="0"/>
              </a:rPr>
              <a:t>Click the link to access OPM:</a:t>
            </a:r>
          </a:p>
          <a:p>
            <a:pPr algn="ctr">
              <a:buClr>
                <a:srgbClr val="FFC000"/>
              </a:buClr>
            </a:pPr>
            <a:r>
              <a:rPr lang="en-US" sz="2000" b="1"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OPM Home - OPM.gov</a:t>
            </a:r>
            <a:endParaRPr lang="en-US" sz="2000" b="1" dirty="0">
              <a:solidFill>
                <a:srgbClr val="0070C0"/>
              </a:solidFill>
              <a:latin typeface="Book Antiqua" panose="02040602050305030304" pitchFamily="18" charset="0"/>
            </a:endParaRPr>
          </a:p>
        </p:txBody>
      </p:sp>
      <p:pic>
        <p:nvPicPr>
          <p:cNvPr id="33" name="Audio 32">
            <a:hlinkClick r:id="" action="ppaction://media"/>
            <a:extLst>
              <a:ext uri="{FF2B5EF4-FFF2-40B4-BE49-F238E27FC236}">
                <a16:creationId xmlns:a16="http://schemas.microsoft.com/office/drawing/2014/main" id="{C7F6E562-6FC7-CD17-68E3-7711A8034EA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2902"/>
    </mc:Choice>
    <mc:Fallback xmlns="">
      <p:transition spd="slow" advTm="32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main page + healthcare.jpg"/>
          <p:cNvPicPr>
            <a:picLocks noChangeAspect="1"/>
          </p:cNvPicPr>
          <p:nvPr/>
        </p:nvPicPr>
        <p:blipFill>
          <a:blip r:embed="rId4" cstate="print"/>
          <a:srcRect/>
          <a:stretch>
            <a:fillRect/>
          </a:stretch>
        </p:blipFill>
        <p:spPr bwMode="auto">
          <a:xfrm>
            <a:off x="990600" y="1578864"/>
            <a:ext cx="7150100" cy="5070475"/>
          </a:xfrm>
          <a:prstGeom prst="rect">
            <a:avLst/>
          </a:prstGeom>
          <a:noFill/>
          <a:ln w="9525">
            <a:noFill/>
            <a:miter lim="800000"/>
            <a:headEnd/>
            <a:tailEnd/>
          </a:ln>
        </p:spPr>
      </p:pic>
      <p:sp>
        <p:nvSpPr>
          <p:cNvPr id="2" name="TextBox 1">
            <a:extLst>
              <a:ext uri="{FF2B5EF4-FFF2-40B4-BE49-F238E27FC236}">
                <a16:creationId xmlns:a16="http://schemas.microsoft.com/office/drawing/2014/main" id="{EEA0C0DE-70BD-98BD-611C-493D6748BE35}"/>
              </a:ext>
            </a:extLst>
          </p:cNvPr>
          <p:cNvSpPr txBox="1"/>
          <p:nvPr/>
        </p:nvSpPr>
        <p:spPr>
          <a:xfrm>
            <a:off x="2628900" y="77450"/>
            <a:ext cx="3886200" cy="1446550"/>
          </a:xfrm>
          <a:prstGeom prst="rect">
            <a:avLst/>
          </a:prstGeom>
          <a:noFill/>
        </p:spPr>
        <p:txBody>
          <a:bodyPr wrap="square" rtlCol="0">
            <a:spAutoFit/>
          </a:bodyPr>
          <a:lstStyle/>
          <a:p>
            <a:pPr algn="ctr"/>
            <a:r>
              <a:rPr lang="en-US" sz="4400" b="1">
                <a:latin typeface="Book Antiqua" panose="02040602050305030304" pitchFamily="18" charset="0"/>
              </a:rPr>
              <a:t>Compare FEHB Plans</a:t>
            </a:r>
          </a:p>
        </p:txBody>
      </p:sp>
      <p:sp>
        <p:nvSpPr>
          <p:cNvPr id="3" name="Arrow: Left 2">
            <a:extLst>
              <a:ext uri="{FF2B5EF4-FFF2-40B4-BE49-F238E27FC236}">
                <a16:creationId xmlns:a16="http://schemas.microsoft.com/office/drawing/2014/main" id="{1652A913-E94F-C17C-1B0B-BE1E90E04B33}"/>
              </a:ext>
            </a:extLst>
          </p:cNvPr>
          <p:cNvSpPr/>
          <p:nvPr/>
        </p:nvSpPr>
        <p:spPr>
          <a:xfrm>
            <a:off x="5867400" y="2286000"/>
            <a:ext cx="762000" cy="359664"/>
          </a:xfrm>
          <a:prstGeom prst="lef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Audio 41">
            <a:hlinkClick r:id="" action="ppaction://media"/>
            <a:extLst>
              <a:ext uri="{FF2B5EF4-FFF2-40B4-BE49-F238E27FC236}">
                <a16:creationId xmlns:a16="http://schemas.microsoft.com/office/drawing/2014/main" id="{8E252414-5CDC-962E-02CD-210613E834F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compae insurance.jpg"/>
          <p:cNvPicPr>
            <a:picLocks noChangeAspect="1"/>
          </p:cNvPicPr>
          <p:nvPr/>
        </p:nvPicPr>
        <p:blipFill>
          <a:blip r:embed="rId4" cstate="print"/>
          <a:srcRect/>
          <a:stretch>
            <a:fillRect/>
          </a:stretch>
        </p:blipFill>
        <p:spPr bwMode="auto">
          <a:xfrm>
            <a:off x="990600" y="1578864"/>
            <a:ext cx="7239000" cy="5127625"/>
          </a:xfrm>
          <a:prstGeom prst="rect">
            <a:avLst/>
          </a:prstGeom>
          <a:noFill/>
          <a:ln w="9525">
            <a:noFill/>
            <a:miter lim="800000"/>
            <a:headEnd/>
            <a:tailEnd/>
          </a:ln>
        </p:spPr>
      </p:pic>
      <p:sp>
        <p:nvSpPr>
          <p:cNvPr id="2" name="TextBox 1">
            <a:extLst>
              <a:ext uri="{FF2B5EF4-FFF2-40B4-BE49-F238E27FC236}">
                <a16:creationId xmlns:a16="http://schemas.microsoft.com/office/drawing/2014/main" id="{4C2D9FA7-8B82-08F0-F2AF-5533813C2FCA}"/>
              </a:ext>
            </a:extLst>
          </p:cNvPr>
          <p:cNvSpPr txBox="1"/>
          <p:nvPr/>
        </p:nvSpPr>
        <p:spPr>
          <a:xfrm>
            <a:off x="2343150" y="76200"/>
            <a:ext cx="4457700" cy="1446550"/>
          </a:xfrm>
          <a:prstGeom prst="rect">
            <a:avLst/>
          </a:prstGeom>
          <a:noFill/>
        </p:spPr>
        <p:txBody>
          <a:bodyPr wrap="square" rtlCol="0">
            <a:spAutoFit/>
          </a:bodyPr>
          <a:lstStyle/>
          <a:p>
            <a:pPr algn="ctr"/>
            <a:r>
              <a:rPr lang="en-US" sz="4400" b="1">
                <a:latin typeface="Book Antiqua" panose="02040602050305030304" pitchFamily="18" charset="0"/>
              </a:rPr>
              <a:t>Compare FEHB Plans (Cont.)</a:t>
            </a:r>
          </a:p>
        </p:txBody>
      </p:sp>
      <p:sp>
        <p:nvSpPr>
          <p:cNvPr id="3" name="Arrow: Right 2">
            <a:extLst>
              <a:ext uri="{FF2B5EF4-FFF2-40B4-BE49-F238E27FC236}">
                <a16:creationId xmlns:a16="http://schemas.microsoft.com/office/drawing/2014/main" id="{4045B07A-03D9-4003-06F8-8E6419AD87FC}"/>
              </a:ext>
            </a:extLst>
          </p:cNvPr>
          <p:cNvSpPr/>
          <p:nvPr/>
        </p:nvSpPr>
        <p:spPr>
          <a:xfrm>
            <a:off x="1295400" y="3429000"/>
            <a:ext cx="533400" cy="228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Audio 27">
            <a:hlinkClick r:id="" action="ppaction://media"/>
            <a:extLst>
              <a:ext uri="{FF2B5EF4-FFF2-40B4-BE49-F238E27FC236}">
                <a16:creationId xmlns:a16="http://schemas.microsoft.com/office/drawing/2014/main" id="{2E97FA25-F578-DCD4-20B8-7F0E45E05FD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416"/>
    </mc:Choice>
    <mc:Fallback xmlns="">
      <p:transition spd="slow" advTm="11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0100" y="1600200"/>
            <a:ext cx="7543800" cy="4893118"/>
          </a:xfrm>
          <a:prstGeom prst="rect">
            <a:avLst/>
          </a:prstGeom>
          <a:noFill/>
          <a:ln w="9525">
            <a:noFill/>
            <a:miter lim="800000"/>
            <a:headEnd/>
            <a:tailEnd/>
          </a:ln>
        </p:spPr>
      </p:pic>
      <p:sp>
        <p:nvSpPr>
          <p:cNvPr id="3" name="Line Callout 1 2"/>
          <p:cNvSpPr/>
          <p:nvPr/>
        </p:nvSpPr>
        <p:spPr>
          <a:xfrm>
            <a:off x="5181600" y="3044056"/>
            <a:ext cx="1066800" cy="685800"/>
          </a:xfrm>
          <a:prstGeom prst="borderCallout1">
            <a:avLst>
              <a:gd name="adj1" fmla="val 50704"/>
              <a:gd name="adj2" fmla="val 5273"/>
              <a:gd name="adj3" fmla="val 67261"/>
              <a:gd name="adj4" fmla="val -9801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latin typeface="Book Antiqua" panose="02040602050305030304" pitchFamily="18" charset="0"/>
            </a:endParaRPr>
          </a:p>
          <a:p>
            <a:pPr algn="ctr" fontAlgn="auto">
              <a:spcBef>
                <a:spcPts val="0"/>
              </a:spcBef>
              <a:spcAft>
                <a:spcPts val="0"/>
              </a:spcAft>
              <a:defRPr/>
            </a:pPr>
            <a:r>
              <a:rPr lang="en-US" sz="1200" b="1">
                <a:latin typeface="Book Antiqua" panose="02040602050305030304" pitchFamily="18" charset="0"/>
              </a:rPr>
              <a:t>Enter Zip Code for your area</a:t>
            </a:r>
          </a:p>
          <a:p>
            <a:pPr algn="ctr" fontAlgn="auto">
              <a:spcBef>
                <a:spcPts val="0"/>
              </a:spcBef>
              <a:spcAft>
                <a:spcPts val="0"/>
              </a:spcAft>
              <a:defRPr/>
            </a:pPr>
            <a:endParaRPr lang="en-US" b="1">
              <a:latin typeface="Book Antiqua" panose="02040602050305030304" pitchFamily="18" charset="0"/>
            </a:endParaRPr>
          </a:p>
        </p:txBody>
      </p:sp>
      <p:sp>
        <p:nvSpPr>
          <p:cNvPr id="6" name="Rectangle 5"/>
          <p:cNvSpPr/>
          <p:nvPr/>
        </p:nvSpPr>
        <p:spPr>
          <a:xfrm>
            <a:off x="6019800" y="4782234"/>
            <a:ext cx="1447800"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71450" indent="-171450" fontAlgn="auto">
              <a:spcBef>
                <a:spcPts val="0"/>
              </a:spcBef>
              <a:spcAft>
                <a:spcPts val="0"/>
              </a:spcAft>
              <a:buFont typeface="Arial" panose="020B0604020202020204" pitchFamily="34" charset="0"/>
              <a:buChar char="•"/>
              <a:defRPr/>
            </a:pPr>
            <a:r>
              <a:rPr lang="en-US" sz="1200">
                <a:solidFill>
                  <a:schemeClr val="bg1"/>
                </a:solidFill>
              </a:rPr>
              <a:t>Pay frequency</a:t>
            </a:r>
          </a:p>
          <a:p>
            <a:pPr marL="171450" indent="-171450" fontAlgn="auto">
              <a:spcBef>
                <a:spcPts val="0"/>
              </a:spcBef>
              <a:spcAft>
                <a:spcPts val="0"/>
              </a:spcAft>
              <a:buFont typeface="Arial" panose="020B0604020202020204" pitchFamily="34" charset="0"/>
              <a:buChar char="•"/>
              <a:defRPr/>
            </a:pPr>
            <a:r>
              <a:rPr lang="en-US" sz="1200">
                <a:solidFill>
                  <a:schemeClr val="bg1"/>
                </a:solidFill>
              </a:rPr>
              <a:t>Fed Employee/Non-postal</a:t>
            </a:r>
          </a:p>
          <a:p>
            <a:pPr marL="171450" indent="-171450" fontAlgn="auto">
              <a:spcBef>
                <a:spcPts val="0"/>
              </a:spcBef>
              <a:spcAft>
                <a:spcPts val="0"/>
              </a:spcAft>
              <a:buFont typeface="Arial" panose="020B0604020202020204" pitchFamily="34" charset="0"/>
              <a:buChar char="•"/>
              <a:defRPr/>
            </a:pPr>
            <a:r>
              <a:rPr lang="en-US" sz="1200">
                <a:solidFill>
                  <a:schemeClr val="bg1"/>
                </a:solidFill>
              </a:rPr>
              <a:t>And if you have a current plan—if not leave blank</a:t>
            </a:r>
            <a:endParaRPr lang="en-US"/>
          </a:p>
        </p:txBody>
      </p:sp>
      <p:cxnSp>
        <p:nvCxnSpPr>
          <p:cNvPr id="8" name="Straight Connector 7"/>
          <p:cNvCxnSpPr/>
          <p:nvPr/>
        </p:nvCxnSpPr>
        <p:spPr>
          <a:xfrm flipH="1" flipV="1">
            <a:off x="6007608" y="4474304"/>
            <a:ext cx="228600" cy="43282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H="1" flipV="1">
            <a:off x="4991100" y="4798420"/>
            <a:ext cx="1143000" cy="35356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flipV="1">
            <a:off x="5399532" y="5746821"/>
            <a:ext cx="762000" cy="168895"/>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443DE4D3-1B6E-CA98-5E6C-980B97EA741D}"/>
              </a:ext>
            </a:extLst>
          </p:cNvPr>
          <p:cNvSpPr txBox="1"/>
          <p:nvPr/>
        </p:nvSpPr>
        <p:spPr>
          <a:xfrm>
            <a:off x="2343150" y="76200"/>
            <a:ext cx="4457700" cy="1446550"/>
          </a:xfrm>
          <a:prstGeom prst="rect">
            <a:avLst/>
          </a:prstGeom>
          <a:noFill/>
        </p:spPr>
        <p:txBody>
          <a:bodyPr wrap="square" rtlCol="0">
            <a:spAutoFit/>
          </a:bodyPr>
          <a:lstStyle/>
          <a:p>
            <a:pPr algn="ctr"/>
            <a:r>
              <a:rPr lang="en-US" sz="4400" b="1">
                <a:latin typeface="Book Antiqua" panose="02040602050305030304" pitchFamily="18" charset="0"/>
              </a:rPr>
              <a:t>Compare FEHB Plans (Cont.)</a:t>
            </a:r>
          </a:p>
        </p:txBody>
      </p:sp>
      <p:pic>
        <p:nvPicPr>
          <p:cNvPr id="47132" name="Audio 47131">
            <a:hlinkClick r:id="" action="ppaction://media"/>
            <a:extLst>
              <a:ext uri="{FF2B5EF4-FFF2-40B4-BE49-F238E27FC236}">
                <a16:creationId xmlns:a16="http://schemas.microsoft.com/office/drawing/2014/main" id="{86D61B39-6853-B30C-ADB2-7CFDE4820F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465"/>
    </mc:Choice>
    <mc:Fallback xmlns="">
      <p:transition spd="slow" advTm="3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1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13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noChangeArrowheads="1"/>
          </p:cNvPicPr>
          <p:nvPr/>
        </p:nvPicPr>
        <p:blipFill>
          <a:blip r:embed="rId4" cstate="print"/>
          <a:srcRect l="62396" t="11459" r="6354" b="3906"/>
          <a:stretch>
            <a:fillRect/>
          </a:stretch>
        </p:blipFill>
        <p:spPr bwMode="auto">
          <a:xfrm>
            <a:off x="2170108" y="1522750"/>
            <a:ext cx="4803784" cy="5100810"/>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D6D18D95-9C0D-50C8-9DD9-497E48FF49C9}"/>
              </a:ext>
            </a:extLst>
          </p:cNvPr>
          <p:cNvSpPr txBox="1"/>
          <p:nvPr/>
        </p:nvSpPr>
        <p:spPr>
          <a:xfrm>
            <a:off x="2343150" y="76200"/>
            <a:ext cx="4457700" cy="1446550"/>
          </a:xfrm>
          <a:prstGeom prst="rect">
            <a:avLst/>
          </a:prstGeom>
          <a:noFill/>
        </p:spPr>
        <p:txBody>
          <a:bodyPr wrap="square" rtlCol="0">
            <a:spAutoFit/>
          </a:bodyPr>
          <a:lstStyle/>
          <a:p>
            <a:pPr algn="ctr"/>
            <a:r>
              <a:rPr lang="en-US" sz="4400" b="1">
                <a:latin typeface="Book Antiqua" panose="02040602050305030304" pitchFamily="18" charset="0"/>
              </a:rPr>
              <a:t>Compare FEHB Plans (Cont.)</a:t>
            </a:r>
          </a:p>
        </p:txBody>
      </p:sp>
      <p:pic>
        <p:nvPicPr>
          <p:cNvPr id="33843" name="Audio 33842">
            <a:hlinkClick r:id="" action="ppaction://media"/>
            <a:extLst>
              <a:ext uri="{FF2B5EF4-FFF2-40B4-BE49-F238E27FC236}">
                <a16:creationId xmlns:a16="http://schemas.microsoft.com/office/drawing/2014/main" id="{0A8208EC-40B4-883B-5F1C-EA76E6A32E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063"/>
    </mc:Choice>
    <mc:Fallback xmlns="">
      <p:transition spd="slow" advTm="26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8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84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7"/>
          <p:cNvSpPr>
            <a:spLocks noGrp="1"/>
          </p:cNvSpPr>
          <p:nvPr>
            <p:ph type="title"/>
          </p:nvPr>
        </p:nvSpPr>
        <p:spPr>
          <a:xfrm>
            <a:off x="457200" y="1409108"/>
            <a:ext cx="8229600" cy="1188374"/>
          </a:xfrm>
        </p:spPr>
        <p:txBody>
          <a:bodyPr>
            <a:noAutofit/>
          </a:bodyPr>
          <a:lstStyle/>
          <a:p>
            <a:pPr algn="ctr"/>
            <a:r>
              <a:rPr lang="en-US" sz="4400" b="1" dirty="0">
                <a:latin typeface="Book Antiqua" panose="02040602050305030304" pitchFamily="18" charset="0"/>
              </a:rPr>
              <a:t>ABC-C/GRB Platform </a:t>
            </a:r>
            <a:br>
              <a:rPr lang="en-US" sz="4400" b="1" dirty="0">
                <a:latin typeface="Book Antiqua" panose="02040602050305030304" pitchFamily="18" charset="0"/>
              </a:rPr>
            </a:br>
            <a:r>
              <a:rPr lang="en-US" sz="4400" b="1" dirty="0">
                <a:latin typeface="Book Antiqua" panose="02040602050305030304" pitchFamily="18" charset="0"/>
              </a:rPr>
              <a:t>FEHB/FEGLI/TSP Enrollment</a:t>
            </a:r>
            <a:br>
              <a:rPr lang="en-US" sz="4400" b="1" dirty="0">
                <a:latin typeface="Book Antiqua" panose="02040602050305030304" pitchFamily="18" charset="0"/>
              </a:rPr>
            </a:br>
            <a:r>
              <a:rPr lang="en-US" sz="4000" b="1" dirty="0">
                <a:solidFill>
                  <a:schemeClr val="bg1"/>
                </a:solidFill>
                <a:latin typeface="Book Antiqua" panose="02040602050305030304" pitchFamily="18" charset="0"/>
              </a:rPr>
              <a:t>https://abc.chra.army.mil/abc/</a:t>
            </a:r>
            <a:endParaRPr lang="en-US" sz="4000" b="1" dirty="0">
              <a:latin typeface="Book Antiqua" panose="02040602050305030304" pitchFamily="18" charset="0"/>
            </a:endParaRPr>
          </a:p>
        </p:txBody>
      </p:sp>
      <p:sp>
        <p:nvSpPr>
          <p:cNvPr id="675845" name="Oval 5"/>
          <p:cNvSpPr>
            <a:spLocks noChangeArrowheads="1"/>
          </p:cNvSpPr>
          <p:nvPr/>
        </p:nvSpPr>
        <p:spPr bwMode="auto">
          <a:xfrm>
            <a:off x="5181600" y="3810000"/>
            <a:ext cx="1981200" cy="515938"/>
          </a:xfrm>
          <a:prstGeom prst="ellipse">
            <a:avLst/>
          </a:prstGeom>
          <a:noFill/>
          <a:ln w="38100" algn="ctr">
            <a:solidFill>
              <a:srgbClr val="FF0000"/>
            </a:solidFill>
            <a:round/>
            <a:headEnd/>
            <a:tailEnd/>
          </a:ln>
        </p:spPr>
        <p:txBody>
          <a:bodyPr lIns="90488" tIns="44450" rIns="90488" bIns="44450" anchor="ctr">
            <a:spAutoFit/>
          </a:bodyPr>
          <a:lstStyle/>
          <a:p>
            <a:endParaRPr lang="en-US"/>
          </a:p>
        </p:txBody>
      </p:sp>
      <p:sp>
        <p:nvSpPr>
          <p:cNvPr id="2" name="Oval 1"/>
          <p:cNvSpPr/>
          <p:nvPr/>
        </p:nvSpPr>
        <p:spPr>
          <a:xfrm>
            <a:off x="6400800" y="4495800"/>
            <a:ext cx="20574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71800"/>
            <a:ext cx="9144000" cy="3430981"/>
          </a:xfrm>
          <a:prstGeom prst="rect">
            <a:avLst/>
          </a:prstGeom>
        </p:spPr>
      </p:pic>
      <p:sp>
        <p:nvSpPr>
          <p:cNvPr id="6" name="Left Arrow 5"/>
          <p:cNvSpPr/>
          <p:nvPr/>
        </p:nvSpPr>
        <p:spPr>
          <a:xfrm>
            <a:off x="5742432" y="5562600"/>
            <a:ext cx="810768" cy="24606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Audio 48">
            <a:hlinkClick r:id="" action="ppaction://media"/>
            <a:extLst>
              <a:ext uri="{FF2B5EF4-FFF2-40B4-BE49-F238E27FC236}">
                <a16:creationId xmlns:a16="http://schemas.microsoft.com/office/drawing/2014/main" id="{3444B8B1-1419-7315-229A-21DD18E874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66367485"/>
      </p:ext>
    </p:extLst>
  </p:cSld>
  <p:clrMapOvr>
    <a:masterClrMapping/>
  </p:clrMapOvr>
  <p:transition advTm="102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par>
                                <p:cTn id="7" presetID="2" presetClass="entr" presetSubtype="4" fill="hold" grpId="0" nodeType="withEffect">
                                  <p:stCondLst>
                                    <p:cond delay="0"/>
                                  </p:stCondLst>
                                  <p:childTnLst>
                                    <p:set>
                                      <p:cBhvr>
                                        <p:cTn id="8" dur="1" fill="hold">
                                          <p:stCondLst>
                                            <p:cond delay="0"/>
                                          </p:stCondLst>
                                        </p:cTn>
                                        <p:tgtEl>
                                          <p:spTgt spid="675845"/>
                                        </p:tgtEl>
                                        <p:attrNameLst>
                                          <p:attrName>style.visibility</p:attrName>
                                        </p:attrNameLst>
                                      </p:cBhvr>
                                      <p:to>
                                        <p:strVal val="visible"/>
                                      </p:to>
                                    </p:set>
                                    <p:anim calcmode="lin" valueType="num">
                                      <p:cBhvr additive="base">
                                        <p:cTn id="9" dur="500" fill="hold"/>
                                        <p:tgtEl>
                                          <p:spTgt spid="675845"/>
                                        </p:tgtEl>
                                        <p:attrNameLst>
                                          <p:attrName>ppt_x</p:attrName>
                                        </p:attrNameLst>
                                      </p:cBhvr>
                                      <p:tavLst>
                                        <p:tav tm="0">
                                          <p:val>
                                            <p:strVal val="#ppt_x"/>
                                          </p:val>
                                        </p:tav>
                                        <p:tav tm="100000">
                                          <p:val>
                                            <p:strVal val="#ppt_x"/>
                                          </p:val>
                                        </p:tav>
                                      </p:tavLst>
                                    </p:anim>
                                    <p:anim calcmode="lin" valueType="num">
                                      <p:cBhvr additive="base">
                                        <p:cTn id="10" dur="500" fill="hold"/>
                                        <p:tgtEl>
                                          <p:spTgt spid="6758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9"/>
                </p:tgtEl>
              </p:cMediaNode>
            </p:audio>
          </p:childTnLst>
        </p:cTn>
      </p:par>
    </p:tnLst>
    <p:bldLst>
      <p:bldP spid="67584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7"/>
          <p:cNvSpPr>
            <a:spLocks noGrp="1"/>
          </p:cNvSpPr>
          <p:nvPr>
            <p:ph type="title"/>
          </p:nvPr>
        </p:nvSpPr>
        <p:spPr>
          <a:xfrm>
            <a:off x="457200" y="97536"/>
            <a:ext cx="8229600" cy="1219200"/>
          </a:xfrm>
        </p:spPr>
        <p:txBody>
          <a:bodyPr>
            <a:normAutofit/>
          </a:bodyPr>
          <a:lstStyle/>
          <a:p>
            <a:pPr algn="ctr"/>
            <a:r>
              <a:rPr lang="en-US" sz="4400" b="1">
                <a:latin typeface="Book Antiqua" panose="02040602050305030304" pitchFamily="18" charset="0"/>
              </a:rPr>
              <a:t>GRB Platform</a:t>
            </a:r>
          </a:p>
        </p:txBody>
      </p:sp>
      <p:pic>
        <p:nvPicPr>
          <p:cNvPr id="7" name="Picture 6"/>
          <p:cNvPicPr/>
          <p:nvPr/>
        </p:nvPicPr>
        <p:blipFill rotWithShape="1">
          <a:blip r:embed="rId5"/>
          <a:srcRect r="38328" b="44221"/>
          <a:stretch/>
        </p:blipFill>
        <p:spPr bwMode="auto">
          <a:xfrm>
            <a:off x="457200" y="1655064"/>
            <a:ext cx="8229600" cy="4669536"/>
          </a:xfrm>
          <a:prstGeom prst="rect">
            <a:avLst/>
          </a:prstGeom>
          <a:ln>
            <a:noFill/>
          </a:ln>
          <a:extLst>
            <a:ext uri="{53640926-AAD7-44D8-BBD7-CCE9431645EC}">
              <a14:shadowObscured xmlns:a14="http://schemas.microsoft.com/office/drawing/2010/main"/>
            </a:ext>
          </a:extLst>
        </p:spPr>
      </p:pic>
      <p:sp>
        <p:nvSpPr>
          <p:cNvPr id="3" name="Left Arrow 2"/>
          <p:cNvSpPr/>
          <p:nvPr/>
        </p:nvSpPr>
        <p:spPr>
          <a:xfrm>
            <a:off x="5638800" y="5715000"/>
            <a:ext cx="762000" cy="40195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Audio 19">
            <a:hlinkClick r:id="" action="ppaction://media"/>
            <a:extLst>
              <a:ext uri="{FF2B5EF4-FFF2-40B4-BE49-F238E27FC236}">
                <a16:creationId xmlns:a16="http://schemas.microsoft.com/office/drawing/2014/main" id="{E304FEB7-9CA5-3377-1D7D-38DF43155EB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1964214"/>
      </p:ext>
    </p:extLst>
  </p:cSld>
  <p:clrMapOvr>
    <a:masterClrMapping/>
  </p:clrMapOvr>
  <p:transition advTm="4040">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2"/>
          <p:cNvSpPr>
            <a:spLocks noGrp="1"/>
          </p:cNvSpPr>
          <p:nvPr>
            <p:ph type="title"/>
          </p:nvPr>
        </p:nvSpPr>
        <p:spPr/>
        <p:txBody>
          <a:bodyPr>
            <a:normAutofit/>
          </a:bodyPr>
          <a:lstStyle/>
          <a:p>
            <a:pPr algn="ctr"/>
            <a:r>
              <a:rPr lang="en-US" sz="4400" b="1">
                <a:latin typeface="Book Antiqua" panose="02040602050305030304" pitchFamily="18" charset="0"/>
              </a:rPr>
              <a:t>GRB Platform (Cont.)</a:t>
            </a:r>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91816"/>
            <a:ext cx="9144000" cy="3799384"/>
          </a:xfrm>
          <a:prstGeom prst="rect">
            <a:avLst/>
          </a:prstGeom>
        </p:spPr>
      </p:pic>
      <p:sp>
        <p:nvSpPr>
          <p:cNvPr id="3" name="Arrow: Right 2">
            <a:extLst>
              <a:ext uri="{FF2B5EF4-FFF2-40B4-BE49-F238E27FC236}">
                <a16:creationId xmlns:a16="http://schemas.microsoft.com/office/drawing/2014/main" id="{7359038D-0AB5-7B98-E750-C0E32FCC4511}"/>
              </a:ext>
            </a:extLst>
          </p:cNvPr>
          <p:cNvSpPr/>
          <p:nvPr/>
        </p:nvSpPr>
        <p:spPr>
          <a:xfrm>
            <a:off x="2209800" y="3701008"/>
            <a:ext cx="990600" cy="3810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50F63202-5659-F070-5218-67F37B068EA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32893855"/>
      </p:ext>
    </p:extLst>
  </p:cSld>
  <p:clrMapOvr>
    <a:masterClrMapping/>
  </p:clrMapOvr>
  <p:transition advTm="130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9"/>
          <p:cNvSpPr>
            <a:spLocks noGrp="1"/>
          </p:cNvSpPr>
          <p:nvPr>
            <p:ph type="title"/>
          </p:nvPr>
        </p:nvSpPr>
        <p:spPr/>
        <p:txBody>
          <a:bodyPr>
            <a:normAutofit/>
          </a:bodyPr>
          <a:lstStyle/>
          <a:p>
            <a:pPr algn="ctr"/>
            <a:r>
              <a:rPr lang="en-US" sz="4400" b="1">
                <a:latin typeface="Book Antiqua" panose="02040602050305030304" pitchFamily="18" charset="0"/>
              </a:rPr>
              <a:t>FEHB Transactions</a:t>
            </a:r>
          </a:p>
        </p:txBody>
      </p:sp>
      <p:sp>
        <p:nvSpPr>
          <p:cNvPr id="608263" name="AutoShape 7"/>
          <p:cNvSpPr>
            <a:spLocks noChangeArrowheads="1"/>
          </p:cNvSpPr>
          <p:nvPr/>
        </p:nvSpPr>
        <p:spPr bwMode="auto">
          <a:xfrm>
            <a:off x="5257800" y="3291840"/>
            <a:ext cx="731520" cy="914400"/>
          </a:xfrm>
          <a:prstGeom prst="upArrow">
            <a:avLst>
              <a:gd name="adj1" fmla="val 17532"/>
              <a:gd name="adj2" fmla="val 67208"/>
            </a:avLst>
          </a:prstGeom>
          <a:solidFill>
            <a:srgbClr val="FF0000"/>
          </a:solidFill>
          <a:ln w="12700" algn="ctr">
            <a:solidFill>
              <a:srgbClr val="FF0000"/>
            </a:solidFill>
            <a:miter lim="800000"/>
            <a:headEnd/>
            <a:tailEnd/>
          </a:ln>
        </p:spPr>
        <p:txBody>
          <a:bodyPr wrap="square" lIns="90488" tIns="44450" rIns="90488" bIns="44450" anchor="ctr">
            <a:spAutoFit/>
          </a:bodyPr>
          <a:lstStyle/>
          <a:p>
            <a:endParaRPr lang="en-US"/>
          </a:p>
        </p:txBody>
      </p:sp>
      <p:sp>
        <p:nvSpPr>
          <p:cNvPr id="62470" name="Text Box 8"/>
          <p:cNvSpPr txBox="1">
            <a:spLocks noChangeArrowheads="1"/>
          </p:cNvSpPr>
          <p:nvPr/>
        </p:nvSpPr>
        <p:spPr bwMode="auto">
          <a:xfrm>
            <a:off x="1524000" y="2590800"/>
            <a:ext cx="776288" cy="363538"/>
          </a:xfrm>
          <a:prstGeom prst="rect">
            <a:avLst/>
          </a:prstGeom>
          <a:noFill/>
          <a:ln w="12700" algn="ctr">
            <a:noFill/>
            <a:miter lim="800000"/>
            <a:headEnd/>
            <a:tailEnd/>
          </a:ln>
        </p:spPr>
        <p:txBody>
          <a:bodyPr lIns="90488" tIns="44450" rIns="90488" bIns="44450">
            <a:spAutoFit/>
          </a:bodyPr>
          <a:lstStyle/>
          <a:p>
            <a:endParaRPr lang="en-US"/>
          </a:p>
        </p:txBody>
      </p:sp>
      <p:sp>
        <p:nvSpPr>
          <p:cNvPr id="7" name="Rectangle 6"/>
          <p:cNvSpPr/>
          <p:nvPr/>
        </p:nvSpPr>
        <p:spPr>
          <a:xfrm>
            <a:off x="1524000" y="3352800"/>
            <a:ext cx="6858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609600" y="1542854"/>
            <a:ext cx="8001000" cy="4799012"/>
          </a:xfrm>
        </p:spPr>
        <p:txBody>
          <a:bodyPr/>
          <a:lstStyle/>
          <a:p>
            <a:endParaRPr lang="en-US"/>
          </a:p>
        </p:txBody>
      </p:sp>
      <p:pic>
        <p:nvPicPr>
          <p:cNvPr id="8" name="Picture 7"/>
          <p:cNvPicPr/>
          <p:nvPr/>
        </p:nvPicPr>
        <p:blipFill>
          <a:blip r:embed="rId5"/>
          <a:stretch>
            <a:fillRect/>
          </a:stretch>
        </p:blipFill>
        <p:spPr>
          <a:xfrm>
            <a:off x="609600" y="1548950"/>
            <a:ext cx="8001000" cy="4799013"/>
          </a:xfrm>
          <a:prstGeom prst="rect">
            <a:avLst/>
          </a:prstGeom>
        </p:spPr>
      </p:pic>
      <p:sp>
        <p:nvSpPr>
          <p:cNvPr id="3" name="Down Arrow 2"/>
          <p:cNvSpPr/>
          <p:nvPr/>
        </p:nvSpPr>
        <p:spPr>
          <a:xfrm>
            <a:off x="3733800" y="4267200"/>
            <a:ext cx="533400" cy="6857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B73271BE-2B5A-411C-7D10-A944B1D7B9C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32649410"/>
      </p:ext>
    </p:extLst>
  </p:cSld>
  <p:clrMapOvr>
    <a:masterClrMapping/>
  </p:clrMapOvr>
  <p:transition advTm="5352">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08263"/>
                                        </p:tgtEl>
                                        <p:attrNameLst>
                                          <p:attrName>style.visibility</p:attrName>
                                        </p:attrNameLst>
                                      </p:cBhvr>
                                      <p:to>
                                        <p:strVal val="visible"/>
                                      </p:to>
                                    </p:set>
                                    <p:animEffect transition="in" filter="wipe(down)">
                                      <p:cBhvr>
                                        <p:cTn id="11" dur="500"/>
                                        <p:tgtEl>
                                          <p:spTgt spid="60826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60826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4D759F65-EED2-4062-88BF-47F8D368C2E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1600199"/>
            <a:ext cx="8229600" cy="4970947"/>
          </a:xfrm>
        </p:spPr>
      </p:pic>
      <p:sp>
        <p:nvSpPr>
          <p:cNvPr id="3" name="Title 2">
            <a:extLst>
              <a:ext uri="{FF2B5EF4-FFF2-40B4-BE49-F238E27FC236}">
                <a16:creationId xmlns:a16="http://schemas.microsoft.com/office/drawing/2014/main" id="{09304C77-ED0F-418F-B7BA-D54BE0B0AA11}"/>
              </a:ext>
            </a:extLst>
          </p:cNvPr>
          <p:cNvSpPr>
            <a:spLocks noGrp="1"/>
          </p:cNvSpPr>
          <p:nvPr>
            <p:ph type="title"/>
          </p:nvPr>
        </p:nvSpPr>
        <p:spPr/>
        <p:txBody>
          <a:bodyPr>
            <a:normAutofit/>
          </a:bodyPr>
          <a:lstStyle/>
          <a:p>
            <a:pPr algn="ctr"/>
            <a:r>
              <a:rPr lang="en-US" sz="4400" b="1">
                <a:latin typeface="Book Antiqua" panose="02040602050305030304" pitchFamily="18" charset="0"/>
              </a:rPr>
              <a:t>FEHB Transaction (Cont.)</a:t>
            </a:r>
          </a:p>
        </p:txBody>
      </p:sp>
      <p:sp>
        <p:nvSpPr>
          <p:cNvPr id="6" name="Arrow: Right 5">
            <a:extLst>
              <a:ext uri="{FF2B5EF4-FFF2-40B4-BE49-F238E27FC236}">
                <a16:creationId xmlns:a16="http://schemas.microsoft.com/office/drawing/2014/main" id="{4EC39F98-FCD8-4F7D-8945-8202BCB95364}"/>
              </a:ext>
            </a:extLst>
          </p:cNvPr>
          <p:cNvSpPr/>
          <p:nvPr/>
        </p:nvSpPr>
        <p:spPr>
          <a:xfrm>
            <a:off x="5791200" y="6324600"/>
            <a:ext cx="8382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Audio 91">
            <a:hlinkClick r:id="" action="ppaction://media"/>
            <a:extLst>
              <a:ext uri="{FF2B5EF4-FFF2-40B4-BE49-F238E27FC236}">
                <a16:creationId xmlns:a16="http://schemas.microsoft.com/office/drawing/2014/main" id="{722C12A9-6941-CE6A-98DA-D51DAE7DD52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3893554"/>
      </p:ext>
    </p:extLst>
  </p:cSld>
  <p:clrMapOvr>
    <a:masterClrMapping/>
  </p:clrMapOvr>
  <mc:AlternateContent xmlns:mc="http://schemas.openxmlformats.org/markup-compatibility/2006" xmlns:p14="http://schemas.microsoft.com/office/powerpoint/2010/main">
    <mc:Choice Requires="p14">
      <p:transition spd="slow" p14:dur="2000" advTm="10465"/>
    </mc:Choice>
    <mc:Fallback xmlns="">
      <p:transition spd="slow" advTm="1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0" y="1371601"/>
            <a:ext cx="9061703" cy="4267200"/>
          </a:xfrm>
        </p:spPr>
        <p:txBody>
          <a:bodyPr>
            <a:noAutofit/>
          </a:bodyPr>
          <a:lstStyle/>
          <a:p>
            <a:pPr>
              <a:buClr>
                <a:schemeClr val="accent2">
                  <a:lumMod val="75000"/>
                </a:schemeClr>
              </a:buClr>
              <a:buSzPct val="100000"/>
              <a:buFont typeface="Book Antiqua" panose="02040602050305030304" pitchFamily="18" charset="0"/>
              <a:buChar char="•"/>
            </a:pPr>
            <a:r>
              <a:rPr lang="en-US" sz="2300" b="1" dirty="0">
                <a:solidFill>
                  <a:schemeClr val="bg1"/>
                </a:solidFill>
                <a:latin typeface="Book Antiqua" panose="02040602050305030304" pitchFamily="18" charset="0"/>
              </a:rPr>
              <a:t>Protected Groups:</a:t>
            </a:r>
          </a:p>
          <a:p>
            <a:pPr marL="365760" lvl="1" indent="0">
              <a:buClr>
                <a:schemeClr val="accent2">
                  <a:lumMod val="75000"/>
                </a:schemeClr>
              </a:buClr>
              <a:buSzPct val="100000"/>
              <a:buNone/>
            </a:pPr>
            <a:r>
              <a:rPr lang="en-US" sz="2300" dirty="0">
                <a:solidFill>
                  <a:schemeClr val="tx1"/>
                </a:solidFill>
                <a:latin typeface="Book Antiqua" panose="02040602050305030304" pitchFamily="18" charset="0"/>
              </a:rPr>
              <a:t>Race, Color, Religion, Sex-Gender (including pregnancy, gender identity and sexual orientation), National Origin, Genetic Information or Sexual Harassment)</a:t>
            </a:r>
          </a:p>
          <a:p>
            <a:pPr>
              <a:buClr>
                <a:schemeClr val="accent2">
                  <a:lumMod val="75000"/>
                </a:schemeClr>
              </a:buClr>
              <a:buSzPct val="100000"/>
              <a:buFont typeface="Book Antiqua" panose="02040602050305030304" pitchFamily="18" charset="0"/>
              <a:buChar char="•"/>
            </a:pPr>
            <a:r>
              <a:rPr lang="en-US" sz="2300" b="1" dirty="0">
                <a:solidFill>
                  <a:schemeClr val="bg1"/>
                </a:solidFill>
                <a:latin typeface="Book Antiqua" panose="02040602050305030304" pitchFamily="18" charset="0"/>
              </a:rPr>
              <a:t>Sexual Harassment:</a:t>
            </a:r>
          </a:p>
          <a:p>
            <a:pPr marL="365760" lvl="1" indent="0">
              <a:buClr>
                <a:schemeClr val="accent2">
                  <a:lumMod val="75000"/>
                </a:schemeClr>
              </a:buClr>
              <a:buSzPct val="100000"/>
              <a:buNone/>
            </a:pPr>
            <a:r>
              <a:rPr lang="en-US" sz="2300" b="1" dirty="0">
                <a:solidFill>
                  <a:schemeClr val="tx1"/>
                </a:solidFill>
                <a:latin typeface="Book Antiqua" panose="02040602050305030304" pitchFamily="18" charset="0"/>
              </a:rPr>
              <a:t>TAG Policy Memo #20-16-1</a:t>
            </a:r>
          </a:p>
          <a:p>
            <a:pPr marL="365760" lvl="1" indent="0">
              <a:buClr>
                <a:schemeClr val="accent2">
                  <a:lumMod val="75000"/>
                </a:schemeClr>
              </a:buClr>
              <a:buSzPct val="100000"/>
              <a:buNone/>
            </a:pPr>
            <a:r>
              <a:rPr lang="en-US" sz="2300" dirty="0">
                <a:solidFill>
                  <a:schemeClr val="tx1"/>
                </a:solidFill>
                <a:latin typeface="Book Antiqua" panose="02040602050305030304" pitchFamily="18" charset="0"/>
              </a:rPr>
              <a:t>(Commanders are to notify the first General Officer in chain of command of </a:t>
            </a:r>
            <a:r>
              <a:rPr lang="en-US" sz="2300" b="1" u="sng" dirty="0">
                <a:solidFill>
                  <a:schemeClr val="tx1"/>
                </a:solidFill>
                <a:latin typeface="Book Antiqua" panose="02040602050305030304" pitchFamily="18" charset="0"/>
              </a:rPr>
              <a:t>all sexual harassment allegations</a:t>
            </a:r>
            <a:r>
              <a:rPr lang="en-US" sz="2300" dirty="0">
                <a:solidFill>
                  <a:schemeClr val="tx1"/>
                </a:solidFill>
                <a:latin typeface="Book Antiqua" panose="02040602050305030304" pitchFamily="18" charset="0"/>
              </a:rPr>
              <a:t> </a:t>
            </a:r>
            <a:r>
              <a:rPr lang="en-US" sz="2300" b="1" dirty="0">
                <a:solidFill>
                  <a:schemeClr val="tx1"/>
                </a:solidFill>
                <a:latin typeface="Book Antiqua" panose="02040602050305030304" pitchFamily="18" charset="0"/>
              </a:rPr>
              <a:t>within 24 hours)</a:t>
            </a:r>
          </a:p>
          <a:p>
            <a:pPr>
              <a:buClr>
                <a:schemeClr val="accent2">
                  <a:lumMod val="75000"/>
                </a:schemeClr>
              </a:buClr>
              <a:buSzPct val="100000"/>
              <a:buFont typeface="Book Antiqua" panose="02040602050305030304" pitchFamily="18" charset="0"/>
              <a:buChar char="•"/>
            </a:pPr>
            <a:r>
              <a:rPr lang="en-US" sz="2300" b="1" dirty="0">
                <a:solidFill>
                  <a:schemeClr val="bg1"/>
                </a:solidFill>
                <a:latin typeface="Book Antiqua" panose="02040602050305030304" pitchFamily="18" charset="0"/>
              </a:rPr>
              <a:t>Complaint Process:</a:t>
            </a:r>
          </a:p>
          <a:p>
            <a:pPr marL="365760" lvl="1" indent="0">
              <a:buClr>
                <a:schemeClr val="accent2">
                  <a:lumMod val="75000"/>
                </a:schemeClr>
              </a:buClr>
              <a:buSzPct val="100000"/>
              <a:buNone/>
            </a:pPr>
            <a:r>
              <a:rPr lang="en-US" sz="2300" dirty="0">
                <a:solidFill>
                  <a:schemeClr val="tx1"/>
                </a:solidFill>
                <a:latin typeface="Book Antiqua" panose="02040602050305030304" pitchFamily="18" charset="0"/>
              </a:rPr>
              <a:t>EO </a:t>
            </a:r>
            <a:r>
              <a:rPr lang="en-US" sz="2300" dirty="0">
                <a:solidFill>
                  <a:schemeClr val="bg1"/>
                </a:solidFill>
                <a:latin typeface="Book Antiqua" panose="02040602050305030304" pitchFamily="18" charset="0"/>
              </a:rPr>
              <a:t>(Military) </a:t>
            </a:r>
            <a:r>
              <a:rPr lang="en-US" sz="2300" dirty="0">
                <a:solidFill>
                  <a:schemeClr val="tx1"/>
                </a:solidFill>
                <a:latin typeface="Book Antiqua" panose="02040602050305030304" pitchFamily="18" charset="0"/>
              </a:rPr>
              <a:t>- File </a:t>
            </a:r>
            <a:r>
              <a:rPr lang="en-US" sz="2300" dirty="0">
                <a:solidFill>
                  <a:schemeClr val="bg1"/>
                </a:solidFill>
                <a:latin typeface="Book Antiqua" panose="02040602050305030304" pitchFamily="18" charset="0"/>
              </a:rPr>
              <a:t>within 180 days</a:t>
            </a:r>
            <a:r>
              <a:rPr lang="en-US" sz="2300" dirty="0">
                <a:solidFill>
                  <a:schemeClr val="tx1"/>
                </a:solidFill>
                <a:latin typeface="Book Antiqua" panose="02040602050305030304" pitchFamily="18" charset="0"/>
              </a:rPr>
              <a:t> of alleged event</a:t>
            </a:r>
          </a:p>
          <a:p>
            <a:pPr marL="365760" lvl="1" indent="0">
              <a:buClr>
                <a:schemeClr val="accent2">
                  <a:lumMod val="75000"/>
                </a:schemeClr>
              </a:buClr>
              <a:buSzPct val="100000"/>
              <a:buNone/>
            </a:pPr>
            <a:r>
              <a:rPr lang="en-US" sz="2300" dirty="0">
                <a:solidFill>
                  <a:schemeClr val="tx1"/>
                </a:solidFill>
                <a:latin typeface="Book Antiqua" panose="02040602050305030304" pitchFamily="18" charset="0"/>
              </a:rPr>
              <a:t>EEO </a:t>
            </a:r>
            <a:r>
              <a:rPr lang="en-US" sz="2300" dirty="0">
                <a:solidFill>
                  <a:schemeClr val="bg1"/>
                </a:solidFill>
                <a:latin typeface="Book Antiqua" panose="02040602050305030304" pitchFamily="18" charset="0"/>
              </a:rPr>
              <a:t>(Title 32/Title 5) </a:t>
            </a:r>
            <a:r>
              <a:rPr lang="en-US" sz="2300" dirty="0">
                <a:solidFill>
                  <a:schemeClr val="tx1"/>
                </a:solidFill>
                <a:latin typeface="Book Antiqua" panose="02040602050305030304" pitchFamily="18" charset="0"/>
              </a:rPr>
              <a:t>- File </a:t>
            </a:r>
            <a:r>
              <a:rPr lang="en-US" sz="2300" dirty="0">
                <a:solidFill>
                  <a:schemeClr val="bg1"/>
                </a:solidFill>
                <a:latin typeface="Book Antiqua" panose="02040602050305030304" pitchFamily="18" charset="0"/>
              </a:rPr>
              <a:t>within 45 days</a:t>
            </a:r>
            <a:r>
              <a:rPr lang="en-US" sz="2300" dirty="0">
                <a:solidFill>
                  <a:schemeClr val="tx1"/>
                </a:solidFill>
                <a:latin typeface="Book Antiqua" panose="02040602050305030304" pitchFamily="18" charset="0"/>
              </a:rPr>
              <a:t> of alleged event</a:t>
            </a:r>
          </a:p>
          <a:p>
            <a:pPr marL="0" indent="0" algn="ctr">
              <a:lnSpc>
                <a:spcPct val="150000"/>
              </a:lnSpc>
              <a:buClr>
                <a:schemeClr val="accent2">
                  <a:lumMod val="75000"/>
                </a:schemeClr>
              </a:buClr>
              <a:buSzPct val="100000"/>
              <a:buNone/>
            </a:pPr>
            <a:r>
              <a:rPr lang="en-US" sz="2300" b="1" u="sng" dirty="0">
                <a:solidFill>
                  <a:srgbClr val="002060"/>
                </a:solidFill>
                <a:latin typeface="Book Antiqua" panose="02040602050305030304" pitchFamily="18" charset="0"/>
              </a:rPr>
              <a:t>EO/EEO Office Contact Information: </a:t>
            </a:r>
          </a:p>
          <a:p>
            <a:pPr marL="0" indent="0">
              <a:buClr>
                <a:schemeClr val="accent2">
                  <a:lumMod val="75000"/>
                </a:schemeClr>
              </a:buClr>
              <a:buSzPct val="100000"/>
              <a:buNone/>
            </a:pPr>
            <a:r>
              <a:rPr lang="en-US" sz="2300" dirty="0">
                <a:solidFill>
                  <a:srgbClr val="FFFF66"/>
                </a:solidFill>
                <a:latin typeface="Book Antiqua" panose="02040602050305030304" pitchFamily="18" charset="0"/>
              </a:rPr>
              <a:t>		    	</a:t>
            </a:r>
            <a:r>
              <a:rPr lang="en-US" sz="2300" b="1" dirty="0">
                <a:solidFill>
                  <a:schemeClr val="bg1"/>
                </a:solidFill>
                <a:latin typeface="Book Antiqua" panose="02040602050305030304" pitchFamily="18" charset="0"/>
              </a:rPr>
              <a:t>           573-638-9689</a:t>
            </a:r>
          </a:p>
        </p:txBody>
      </p:sp>
      <p:sp>
        <p:nvSpPr>
          <p:cNvPr id="9218" name="Title 1"/>
          <p:cNvSpPr>
            <a:spLocks noGrp="1"/>
          </p:cNvSpPr>
          <p:nvPr>
            <p:ph type="title"/>
          </p:nvPr>
        </p:nvSpPr>
        <p:spPr>
          <a:xfrm>
            <a:off x="457200" y="152400"/>
            <a:ext cx="8229600" cy="914400"/>
          </a:xfrm>
        </p:spPr>
        <p:txBody>
          <a:bodyPr>
            <a:normAutofit/>
          </a:bodyPr>
          <a:lstStyle/>
          <a:p>
            <a:pPr algn="ctr"/>
            <a:r>
              <a:rPr lang="en-US" sz="4400" b="1">
                <a:latin typeface="Book Antiqua" panose="02040602050305030304" pitchFamily="18" charset="0"/>
              </a:rPr>
              <a:t>EO/EEO Program</a:t>
            </a:r>
          </a:p>
        </p:txBody>
      </p:sp>
      <p:pic>
        <p:nvPicPr>
          <p:cNvPr id="48" name="Audio 47">
            <a:hlinkClick r:id="" action="ppaction://media"/>
            <a:extLst>
              <a:ext uri="{FF2B5EF4-FFF2-40B4-BE49-F238E27FC236}">
                <a16:creationId xmlns:a16="http://schemas.microsoft.com/office/drawing/2014/main" id="{F501E86D-C95D-A89F-5ACD-915F062040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5154"/>
    </mc:Choice>
    <mc:Fallback xmlns="">
      <p:transition spd="slow" advTm="95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1A96236C-3B2C-4707-BAA6-9130C641708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77879" y="1524000"/>
            <a:ext cx="6988242" cy="4572000"/>
          </a:xfrm>
        </p:spPr>
      </p:pic>
      <p:sp>
        <p:nvSpPr>
          <p:cNvPr id="6" name="Arrow: Right 5">
            <a:extLst>
              <a:ext uri="{FF2B5EF4-FFF2-40B4-BE49-F238E27FC236}">
                <a16:creationId xmlns:a16="http://schemas.microsoft.com/office/drawing/2014/main" id="{181C40EB-D842-4267-9187-604CCE7F8AF7}"/>
              </a:ext>
            </a:extLst>
          </p:cNvPr>
          <p:cNvSpPr/>
          <p:nvPr/>
        </p:nvSpPr>
        <p:spPr>
          <a:xfrm>
            <a:off x="5867400" y="5867400"/>
            <a:ext cx="4572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FAAC05E0-26A2-55C8-BD14-5E5B176692EB}"/>
              </a:ext>
            </a:extLst>
          </p:cNvPr>
          <p:cNvSpPr>
            <a:spLocks noGrp="1"/>
          </p:cNvSpPr>
          <p:nvPr>
            <p:ph type="title"/>
          </p:nvPr>
        </p:nvSpPr>
        <p:spPr>
          <a:xfrm>
            <a:off x="457200" y="152400"/>
            <a:ext cx="8229600" cy="1219200"/>
          </a:xfrm>
        </p:spPr>
        <p:txBody>
          <a:bodyPr>
            <a:normAutofit/>
          </a:bodyPr>
          <a:lstStyle/>
          <a:p>
            <a:pPr algn="ctr"/>
            <a:r>
              <a:rPr lang="en-US" sz="4400" b="1">
                <a:latin typeface="Book Antiqua" panose="02040602050305030304" pitchFamily="18" charset="0"/>
              </a:rPr>
              <a:t>FEHB Transaction (Cont.)</a:t>
            </a:r>
          </a:p>
        </p:txBody>
      </p:sp>
      <p:pic>
        <p:nvPicPr>
          <p:cNvPr id="31" name="Audio 30">
            <a:hlinkClick r:id="" action="ppaction://media"/>
            <a:extLst>
              <a:ext uri="{FF2B5EF4-FFF2-40B4-BE49-F238E27FC236}">
                <a16:creationId xmlns:a16="http://schemas.microsoft.com/office/drawing/2014/main" id="{F0D2C662-5F01-3ABD-72B8-C96DC7F64D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14531934"/>
      </p:ext>
    </p:extLst>
  </p:cSld>
  <p:clrMapOvr>
    <a:masterClrMapping/>
  </p:clrMapOvr>
  <mc:AlternateContent xmlns:mc="http://schemas.openxmlformats.org/markup-compatibility/2006" xmlns:p14="http://schemas.microsoft.com/office/powerpoint/2010/main">
    <mc:Choice Requires="p14">
      <p:transition spd="slow" p14:dur="2000" advTm="13676"/>
    </mc:Choice>
    <mc:Fallback xmlns="">
      <p:transition spd="slow" advTm="13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E7AF7B6B-F295-4B8A-BFA9-7B8E20F5D35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73387" y="1524000"/>
            <a:ext cx="6997225" cy="4572000"/>
          </a:xfrm>
        </p:spPr>
      </p:pic>
      <p:sp>
        <p:nvSpPr>
          <p:cNvPr id="6" name="Arrow: Right 5">
            <a:extLst>
              <a:ext uri="{FF2B5EF4-FFF2-40B4-BE49-F238E27FC236}">
                <a16:creationId xmlns:a16="http://schemas.microsoft.com/office/drawing/2014/main" id="{00F22B04-C60D-49DC-9BAF-8E3FC45A3D6D}"/>
              </a:ext>
            </a:extLst>
          </p:cNvPr>
          <p:cNvSpPr/>
          <p:nvPr/>
        </p:nvSpPr>
        <p:spPr>
          <a:xfrm>
            <a:off x="5638800" y="5920740"/>
            <a:ext cx="60960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ED216E58-9192-D58B-495F-425AE7F99F6E}"/>
              </a:ext>
            </a:extLst>
          </p:cNvPr>
          <p:cNvSpPr>
            <a:spLocks noGrp="1"/>
          </p:cNvSpPr>
          <p:nvPr>
            <p:ph type="title"/>
          </p:nvPr>
        </p:nvSpPr>
        <p:spPr>
          <a:xfrm>
            <a:off x="457200" y="152400"/>
            <a:ext cx="8229600" cy="1219200"/>
          </a:xfrm>
        </p:spPr>
        <p:txBody>
          <a:bodyPr>
            <a:normAutofit/>
          </a:bodyPr>
          <a:lstStyle/>
          <a:p>
            <a:pPr algn="ctr"/>
            <a:r>
              <a:rPr lang="en-US" sz="4400" b="1">
                <a:latin typeface="Book Antiqua" panose="02040602050305030304" pitchFamily="18" charset="0"/>
              </a:rPr>
              <a:t>FEHB Transaction (Cont.)</a:t>
            </a:r>
          </a:p>
        </p:txBody>
      </p:sp>
      <p:pic>
        <p:nvPicPr>
          <p:cNvPr id="16" name="Audio 15">
            <a:hlinkClick r:id="" action="ppaction://media"/>
            <a:extLst>
              <a:ext uri="{FF2B5EF4-FFF2-40B4-BE49-F238E27FC236}">
                <a16:creationId xmlns:a16="http://schemas.microsoft.com/office/drawing/2014/main" id="{FF4B6B6C-1103-CE03-7729-A910CACE9EB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30265419"/>
      </p:ext>
    </p:extLst>
  </p:cSld>
  <p:clrMapOvr>
    <a:masterClrMapping/>
  </p:clrMapOvr>
  <mc:AlternateContent xmlns:mc="http://schemas.openxmlformats.org/markup-compatibility/2006" xmlns:p14="http://schemas.microsoft.com/office/powerpoint/2010/main">
    <mc:Choice Requires="p14">
      <p:transition spd="slow" p14:dur="2000" advTm="26580"/>
    </mc:Choice>
    <mc:Fallback xmlns="">
      <p:transition spd="slow" advTm="26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53A6783F-AE9A-480B-9F5B-F0BFE602BD1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1524000"/>
            <a:ext cx="8229600" cy="4969104"/>
          </a:xfrm>
        </p:spPr>
      </p:pic>
      <p:sp>
        <p:nvSpPr>
          <p:cNvPr id="6" name="Arrow: Right 5">
            <a:extLst>
              <a:ext uri="{FF2B5EF4-FFF2-40B4-BE49-F238E27FC236}">
                <a16:creationId xmlns:a16="http://schemas.microsoft.com/office/drawing/2014/main" id="{105B0E16-C262-4BF5-AD6B-715CDBFC79C4}"/>
              </a:ext>
            </a:extLst>
          </p:cNvPr>
          <p:cNvSpPr/>
          <p:nvPr/>
        </p:nvSpPr>
        <p:spPr>
          <a:xfrm>
            <a:off x="5867400" y="6324600"/>
            <a:ext cx="83820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A68978-C04A-49B7-BD3A-16945935B190}"/>
              </a:ext>
            </a:extLst>
          </p:cNvPr>
          <p:cNvSpPr/>
          <p:nvPr/>
        </p:nvSpPr>
        <p:spPr>
          <a:xfrm>
            <a:off x="1524000" y="2343150"/>
            <a:ext cx="16002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5C5575-B8AA-40F1-AF88-EEC92EA090A4}"/>
              </a:ext>
            </a:extLst>
          </p:cNvPr>
          <p:cNvSpPr/>
          <p:nvPr/>
        </p:nvSpPr>
        <p:spPr>
          <a:xfrm>
            <a:off x="838200" y="2857500"/>
            <a:ext cx="9144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5000BB-E083-4E57-BCDE-120D016D5355}"/>
              </a:ext>
            </a:extLst>
          </p:cNvPr>
          <p:cNvSpPr/>
          <p:nvPr/>
        </p:nvSpPr>
        <p:spPr>
          <a:xfrm>
            <a:off x="3810000" y="3124200"/>
            <a:ext cx="7620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F07EBC-1BEE-4343-9EFE-43E5F74D3B24}"/>
              </a:ext>
            </a:extLst>
          </p:cNvPr>
          <p:cNvSpPr/>
          <p:nvPr/>
        </p:nvSpPr>
        <p:spPr>
          <a:xfrm>
            <a:off x="1524000" y="3581400"/>
            <a:ext cx="18288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592D1ED4-B893-5BDC-9EC4-657F8067BE4E}"/>
              </a:ext>
            </a:extLst>
          </p:cNvPr>
          <p:cNvSpPr>
            <a:spLocks noGrp="1"/>
          </p:cNvSpPr>
          <p:nvPr>
            <p:ph type="title"/>
          </p:nvPr>
        </p:nvSpPr>
        <p:spPr>
          <a:xfrm>
            <a:off x="457200" y="160782"/>
            <a:ext cx="8229600" cy="1219200"/>
          </a:xfrm>
        </p:spPr>
        <p:txBody>
          <a:bodyPr>
            <a:normAutofit/>
          </a:bodyPr>
          <a:lstStyle/>
          <a:p>
            <a:pPr algn="ctr"/>
            <a:r>
              <a:rPr lang="en-US" sz="4400" b="1">
                <a:latin typeface="Book Antiqua" panose="02040602050305030304" pitchFamily="18" charset="0"/>
              </a:rPr>
              <a:t>FEHB Transaction (Cont.)</a:t>
            </a:r>
          </a:p>
        </p:txBody>
      </p:sp>
      <p:pic>
        <p:nvPicPr>
          <p:cNvPr id="34" name="Audio 33">
            <a:hlinkClick r:id="" action="ppaction://media"/>
            <a:extLst>
              <a:ext uri="{FF2B5EF4-FFF2-40B4-BE49-F238E27FC236}">
                <a16:creationId xmlns:a16="http://schemas.microsoft.com/office/drawing/2014/main" id="{9B5AF710-9CEA-0639-4C2C-27E79A12FA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78802921"/>
      </p:ext>
    </p:extLst>
  </p:cSld>
  <p:clrMapOvr>
    <a:masterClrMapping/>
  </p:clrMapOvr>
  <mc:AlternateContent xmlns:mc="http://schemas.openxmlformats.org/markup-compatibility/2006" xmlns:p14="http://schemas.microsoft.com/office/powerpoint/2010/main">
    <mc:Choice Requires="p14">
      <p:transition spd="slow" p14:dur="2000" advTm="6012"/>
    </mc:Choice>
    <mc:Fallback xmlns="">
      <p:transition spd="slow" advTm="6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11E7680C-6093-4A84-8BE7-4BF6DEE5DEF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0998" y="1600200"/>
            <a:ext cx="8381999" cy="4991787"/>
          </a:xfrm>
        </p:spPr>
      </p:pic>
      <p:sp>
        <p:nvSpPr>
          <p:cNvPr id="6" name="Rectangle 5">
            <a:extLst>
              <a:ext uri="{FF2B5EF4-FFF2-40B4-BE49-F238E27FC236}">
                <a16:creationId xmlns:a16="http://schemas.microsoft.com/office/drawing/2014/main" id="{F41EDA01-3507-4FB2-BE7E-00F9F868F583}"/>
              </a:ext>
            </a:extLst>
          </p:cNvPr>
          <p:cNvSpPr/>
          <p:nvPr/>
        </p:nvSpPr>
        <p:spPr>
          <a:xfrm>
            <a:off x="5334000" y="2514600"/>
            <a:ext cx="15240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B06E61-29D0-444D-966D-F6809818C98E}"/>
              </a:ext>
            </a:extLst>
          </p:cNvPr>
          <p:cNvSpPr/>
          <p:nvPr/>
        </p:nvSpPr>
        <p:spPr>
          <a:xfrm>
            <a:off x="4571998" y="2971800"/>
            <a:ext cx="914401"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DF56FC-7FF6-45C1-BD02-02C22236943D}"/>
              </a:ext>
            </a:extLst>
          </p:cNvPr>
          <p:cNvSpPr/>
          <p:nvPr/>
        </p:nvSpPr>
        <p:spPr>
          <a:xfrm>
            <a:off x="4648199" y="3200400"/>
            <a:ext cx="914401"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DDD09612-992A-4154-A81D-E1889ABE6525}"/>
              </a:ext>
            </a:extLst>
          </p:cNvPr>
          <p:cNvSpPr/>
          <p:nvPr/>
        </p:nvSpPr>
        <p:spPr>
          <a:xfrm>
            <a:off x="5486399" y="6324600"/>
            <a:ext cx="8382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419FB8-E24D-8585-CA44-A041E5AA22FB}"/>
              </a:ext>
            </a:extLst>
          </p:cNvPr>
          <p:cNvSpPr/>
          <p:nvPr/>
        </p:nvSpPr>
        <p:spPr>
          <a:xfrm>
            <a:off x="1143000" y="3429000"/>
            <a:ext cx="99060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5C8EF4B-72D4-4A18-8B7A-A8DA214CCCAC}"/>
              </a:ext>
            </a:extLst>
          </p:cNvPr>
          <p:cNvSpPr/>
          <p:nvPr/>
        </p:nvSpPr>
        <p:spPr>
          <a:xfrm>
            <a:off x="1752600" y="3200400"/>
            <a:ext cx="83820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051AA9F0-41E1-8C5D-53D3-C8B18A52A8ED}"/>
              </a:ext>
            </a:extLst>
          </p:cNvPr>
          <p:cNvSpPr>
            <a:spLocks noGrp="1"/>
          </p:cNvSpPr>
          <p:nvPr>
            <p:ph type="title"/>
          </p:nvPr>
        </p:nvSpPr>
        <p:spPr>
          <a:xfrm>
            <a:off x="457200" y="152400"/>
            <a:ext cx="8229600" cy="1219200"/>
          </a:xfrm>
        </p:spPr>
        <p:txBody>
          <a:bodyPr>
            <a:normAutofit/>
          </a:bodyPr>
          <a:lstStyle/>
          <a:p>
            <a:pPr algn="ctr"/>
            <a:r>
              <a:rPr lang="en-US" sz="4400" b="1">
                <a:latin typeface="Book Antiqua" panose="02040602050305030304" pitchFamily="18" charset="0"/>
              </a:rPr>
              <a:t>FEHB Transaction (Cont.)</a:t>
            </a:r>
          </a:p>
        </p:txBody>
      </p:sp>
      <p:pic>
        <p:nvPicPr>
          <p:cNvPr id="26" name="Audio 25">
            <a:hlinkClick r:id="" action="ppaction://media"/>
            <a:extLst>
              <a:ext uri="{FF2B5EF4-FFF2-40B4-BE49-F238E27FC236}">
                <a16:creationId xmlns:a16="http://schemas.microsoft.com/office/drawing/2014/main" id="{CB480A49-D70A-1074-3390-16D229B687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94193393"/>
      </p:ext>
    </p:extLst>
  </p:cSld>
  <p:clrMapOvr>
    <a:masterClrMapping/>
  </p:clrMapOvr>
  <mc:AlternateContent xmlns:mc="http://schemas.openxmlformats.org/markup-compatibility/2006" xmlns:p14="http://schemas.microsoft.com/office/powerpoint/2010/main">
    <mc:Choice Requires="p14">
      <p:transition spd="slow" p14:dur="2000" advTm="6222"/>
    </mc:Choice>
    <mc:Fallback xmlns="">
      <p:transition spd="slow" advTm="6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4DF36511-7394-4B64-8A6E-42195D6FBD9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1578863"/>
            <a:ext cx="8077200" cy="5110611"/>
          </a:xfrm>
        </p:spPr>
      </p:pic>
      <p:sp>
        <p:nvSpPr>
          <p:cNvPr id="6" name="Arrow: Right 5">
            <a:extLst>
              <a:ext uri="{FF2B5EF4-FFF2-40B4-BE49-F238E27FC236}">
                <a16:creationId xmlns:a16="http://schemas.microsoft.com/office/drawing/2014/main" id="{DE83E398-0547-4EAB-A9B0-2AE5FAAA8B80}"/>
              </a:ext>
            </a:extLst>
          </p:cNvPr>
          <p:cNvSpPr/>
          <p:nvPr/>
        </p:nvSpPr>
        <p:spPr>
          <a:xfrm>
            <a:off x="5715000" y="5943600"/>
            <a:ext cx="685800" cy="22859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AB52A8E1-DFCE-755B-A73A-5363A8D1838C}"/>
              </a:ext>
            </a:extLst>
          </p:cNvPr>
          <p:cNvSpPr>
            <a:spLocks noGrp="1"/>
          </p:cNvSpPr>
          <p:nvPr>
            <p:ph type="title"/>
          </p:nvPr>
        </p:nvSpPr>
        <p:spPr>
          <a:xfrm>
            <a:off x="457200" y="152400"/>
            <a:ext cx="8229600" cy="1219200"/>
          </a:xfrm>
        </p:spPr>
        <p:txBody>
          <a:bodyPr>
            <a:normAutofit/>
          </a:bodyPr>
          <a:lstStyle/>
          <a:p>
            <a:pPr algn="ctr"/>
            <a:r>
              <a:rPr lang="en-US" sz="4400" b="1">
                <a:latin typeface="Book Antiqua" panose="02040602050305030304" pitchFamily="18" charset="0"/>
              </a:rPr>
              <a:t>FEHB Transaction (Cont.)</a:t>
            </a:r>
          </a:p>
        </p:txBody>
      </p:sp>
      <p:pic>
        <p:nvPicPr>
          <p:cNvPr id="27" name="Audio 26">
            <a:hlinkClick r:id="" action="ppaction://media"/>
            <a:extLst>
              <a:ext uri="{FF2B5EF4-FFF2-40B4-BE49-F238E27FC236}">
                <a16:creationId xmlns:a16="http://schemas.microsoft.com/office/drawing/2014/main" id="{1C536D12-18CF-262D-2DD8-7DC3282B02B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20390839"/>
      </p:ext>
    </p:extLst>
  </p:cSld>
  <p:clrMapOvr>
    <a:masterClrMapping/>
  </p:clrMapOvr>
  <mc:AlternateContent xmlns:mc="http://schemas.openxmlformats.org/markup-compatibility/2006" xmlns:p14="http://schemas.microsoft.com/office/powerpoint/2010/main">
    <mc:Choice Requires="p14">
      <p:transition spd="slow" p14:dur="2000" advTm="30086"/>
    </mc:Choice>
    <mc:Fallback xmlns="">
      <p:transition spd="slow" advTm="30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BFC346A4-1570-4865-9C6D-2374C33696B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1714" y="1524000"/>
            <a:ext cx="8098886" cy="4953000"/>
          </a:xfrm>
        </p:spPr>
      </p:pic>
      <p:sp>
        <p:nvSpPr>
          <p:cNvPr id="7" name="Arrow: Right 6">
            <a:extLst>
              <a:ext uri="{FF2B5EF4-FFF2-40B4-BE49-F238E27FC236}">
                <a16:creationId xmlns:a16="http://schemas.microsoft.com/office/drawing/2014/main" id="{CDD7D2E9-DBD3-49ED-A069-303F56E7F610}"/>
              </a:ext>
            </a:extLst>
          </p:cNvPr>
          <p:cNvSpPr/>
          <p:nvPr/>
        </p:nvSpPr>
        <p:spPr>
          <a:xfrm>
            <a:off x="6019800" y="6172200"/>
            <a:ext cx="5334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0E9B0320-2273-7742-2938-79D67A02408E}"/>
              </a:ext>
            </a:extLst>
          </p:cNvPr>
          <p:cNvSpPr>
            <a:spLocks noGrp="1"/>
          </p:cNvSpPr>
          <p:nvPr>
            <p:ph type="title"/>
          </p:nvPr>
        </p:nvSpPr>
        <p:spPr>
          <a:xfrm>
            <a:off x="457200" y="152400"/>
            <a:ext cx="8229600" cy="1219200"/>
          </a:xfrm>
        </p:spPr>
        <p:txBody>
          <a:bodyPr>
            <a:normAutofit/>
          </a:bodyPr>
          <a:lstStyle/>
          <a:p>
            <a:pPr algn="ctr"/>
            <a:r>
              <a:rPr lang="en-US" sz="4400" b="1">
                <a:latin typeface="Book Antiqua" panose="02040602050305030304" pitchFamily="18" charset="0"/>
              </a:rPr>
              <a:t>FEHB Transaction (Cont.)</a:t>
            </a:r>
          </a:p>
        </p:txBody>
      </p:sp>
      <p:pic>
        <p:nvPicPr>
          <p:cNvPr id="23" name="Audio 22">
            <a:hlinkClick r:id="" action="ppaction://media"/>
            <a:extLst>
              <a:ext uri="{FF2B5EF4-FFF2-40B4-BE49-F238E27FC236}">
                <a16:creationId xmlns:a16="http://schemas.microsoft.com/office/drawing/2014/main" id="{8B6B4A1F-6318-E76C-F849-2EE9A7F4AC2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31283734"/>
      </p:ext>
    </p:extLst>
  </p:cSld>
  <p:clrMapOvr>
    <a:masterClrMapping/>
  </p:clrMapOvr>
  <mc:AlternateContent xmlns:mc="http://schemas.openxmlformats.org/markup-compatibility/2006" xmlns:p14="http://schemas.microsoft.com/office/powerpoint/2010/main">
    <mc:Choice Requires="p14">
      <p:transition spd="slow" p14:dur="2000" advTm="13238"/>
    </mc:Choice>
    <mc:Fallback xmlns="">
      <p:transition spd="slow" advTm="13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87D0D101-E4FC-49EC-A839-ED4E5FAF317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79693" y="1523999"/>
            <a:ext cx="8022347" cy="5029200"/>
          </a:xfrm>
        </p:spPr>
      </p:pic>
      <p:sp>
        <p:nvSpPr>
          <p:cNvPr id="6" name="Arrow: Right 5">
            <a:extLst>
              <a:ext uri="{FF2B5EF4-FFF2-40B4-BE49-F238E27FC236}">
                <a16:creationId xmlns:a16="http://schemas.microsoft.com/office/drawing/2014/main" id="{CA2F4F68-853D-4FF4-8F1C-7025E7C327F1}"/>
              </a:ext>
            </a:extLst>
          </p:cNvPr>
          <p:cNvSpPr/>
          <p:nvPr/>
        </p:nvSpPr>
        <p:spPr>
          <a:xfrm rot="10800000">
            <a:off x="4800600" y="5181600"/>
            <a:ext cx="6096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BDEB61AA-1883-8B14-234A-82BE93F3236A}"/>
              </a:ext>
            </a:extLst>
          </p:cNvPr>
          <p:cNvSpPr>
            <a:spLocks noGrp="1"/>
          </p:cNvSpPr>
          <p:nvPr>
            <p:ph type="title"/>
          </p:nvPr>
        </p:nvSpPr>
        <p:spPr>
          <a:xfrm>
            <a:off x="457200" y="152400"/>
            <a:ext cx="8229600" cy="1219200"/>
          </a:xfrm>
        </p:spPr>
        <p:txBody>
          <a:bodyPr>
            <a:normAutofit/>
          </a:bodyPr>
          <a:lstStyle/>
          <a:p>
            <a:pPr algn="ctr"/>
            <a:r>
              <a:rPr lang="en-US" sz="4400" b="1">
                <a:latin typeface="Book Antiqua" panose="02040602050305030304" pitchFamily="18" charset="0"/>
              </a:rPr>
              <a:t>FEHB Transaction (Cont.)</a:t>
            </a:r>
          </a:p>
        </p:txBody>
      </p:sp>
      <p:pic>
        <p:nvPicPr>
          <p:cNvPr id="41" name="Audio 40">
            <a:hlinkClick r:id="" action="ppaction://media"/>
            <a:extLst>
              <a:ext uri="{FF2B5EF4-FFF2-40B4-BE49-F238E27FC236}">
                <a16:creationId xmlns:a16="http://schemas.microsoft.com/office/drawing/2014/main" id="{19C15B36-5202-6934-EA27-BB3CD1AB092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56944046"/>
      </p:ext>
    </p:extLst>
  </p:cSld>
  <p:clrMapOvr>
    <a:masterClrMapping/>
  </p:clrMapOvr>
  <mc:AlternateContent xmlns:mc="http://schemas.openxmlformats.org/markup-compatibility/2006" xmlns:p14="http://schemas.microsoft.com/office/powerpoint/2010/main">
    <mc:Choice Requires="p14">
      <p:transition spd="slow" p14:dur="2000" advTm="14976"/>
    </mc:Choice>
    <mc:Fallback xmlns="">
      <p:transition spd="slow" advTm="14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5"/>
          <p:cNvSpPr>
            <a:spLocks noGrp="1"/>
          </p:cNvSpPr>
          <p:nvPr>
            <p:ph type="ctrTitle"/>
          </p:nvPr>
        </p:nvSpPr>
        <p:spPr>
          <a:xfrm>
            <a:off x="381000" y="3429000"/>
            <a:ext cx="8305800" cy="1981200"/>
          </a:xfrm>
        </p:spPr>
        <p:txBody>
          <a:bodyPr/>
          <a:lstStyle/>
          <a:p>
            <a:br>
              <a:rPr lang="en-US" sz="6000"/>
            </a:br>
            <a:r>
              <a:rPr lang="en-US" sz="6000" b="1">
                <a:latin typeface="Book Antiqua" panose="02040602050305030304" pitchFamily="18" charset="0"/>
              </a:rPr>
              <a:t>Continue for Indefinite and </a:t>
            </a:r>
            <a:br>
              <a:rPr lang="en-US" sz="6000" b="1">
                <a:latin typeface="Book Antiqua" panose="02040602050305030304" pitchFamily="18" charset="0"/>
              </a:rPr>
            </a:br>
            <a:r>
              <a:rPr lang="en-US" sz="6000" b="1">
                <a:latin typeface="Book Antiqua" panose="02040602050305030304" pitchFamily="18" charset="0"/>
              </a:rPr>
              <a:t>Per</a:t>
            </a:r>
            <a:r>
              <a:rPr lang="en-US" sz="6000" b="1">
                <a:solidFill>
                  <a:schemeClr val="tx1">
                    <a:lumMod val="95000"/>
                  </a:schemeClr>
                </a:solidFill>
                <a:latin typeface="Book Antiqua" panose="02040602050305030304" pitchFamily="18" charset="0"/>
              </a:rPr>
              <a:t>m</a:t>
            </a:r>
            <a:r>
              <a:rPr lang="en-US" sz="6000" b="1">
                <a:latin typeface="Book Antiqua" panose="02040602050305030304" pitchFamily="18" charset="0"/>
              </a:rPr>
              <a:t>anent Employees Only</a:t>
            </a:r>
          </a:p>
        </p:txBody>
      </p:sp>
      <p:pic>
        <p:nvPicPr>
          <p:cNvPr id="34" name="Audio 33">
            <a:hlinkClick r:id="" action="ppaction://media"/>
            <a:extLst>
              <a:ext uri="{FF2B5EF4-FFF2-40B4-BE49-F238E27FC236}">
                <a16:creationId xmlns:a16="http://schemas.microsoft.com/office/drawing/2014/main" id="{397FDF03-489F-6C48-3EB1-E73DC07667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018"/>
    </mc:Choice>
    <mc:Fallback xmlns="">
      <p:transition spd="slow" advTm="11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5008" y="1676400"/>
            <a:ext cx="8229600" cy="4876800"/>
          </a:xfrm>
        </p:spPr>
        <p:txBody>
          <a:bodyPr>
            <a:normAutofit fontScale="70000" lnSpcReduction="20000"/>
          </a:bodyPr>
          <a:lstStyle/>
          <a:p>
            <a:pPr>
              <a:lnSpc>
                <a:spcPct val="120000"/>
              </a:lnSpc>
              <a:buClr>
                <a:schemeClr val="accent2">
                  <a:lumMod val="75000"/>
                </a:schemeClr>
              </a:buClr>
              <a:buSzPct val="100000"/>
              <a:buFont typeface="Wingdings 2" panose="05020102010507070707" pitchFamily="18" charset="2"/>
              <a:buChar char=""/>
            </a:pPr>
            <a:r>
              <a:rPr lang="en-US" sz="2400" dirty="0">
                <a:latin typeface="Book Antiqua" panose="02040602050305030304" pitchFamily="18" charset="0"/>
              </a:rPr>
              <a:t>Within </a:t>
            </a:r>
            <a:r>
              <a:rPr lang="en-US" sz="2400" b="1" dirty="0">
                <a:solidFill>
                  <a:schemeClr val="bg1"/>
                </a:solidFill>
                <a:latin typeface="Book Antiqua" panose="02040602050305030304" pitchFamily="18" charset="0"/>
              </a:rPr>
              <a:t>30 days</a:t>
            </a:r>
            <a:r>
              <a:rPr lang="en-US" sz="2400" dirty="0">
                <a:latin typeface="Book Antiqua" panose="02040602050305030304" pitchFamily="18" charset="0"/>
              </a:rPr>
              <a:t>, your supervisor </a:t>
            </a:r>
            <a:r>
              <a:rPr lang="en-US" sz="2400" u="sng" dirty="0">
                <a:latin typeface="Book Antiqua" panose="02040602050305030304" pitchFamily="18" charset="0"/>
              </a:rPr>
              <a:t>should provide</a:t>
            </a:r>
            <a:r>
              <a:rPr lang="en-US" sz="2400" dirty="0">
                <a:latin typeface="Book Antiqua" panose="02040602050305030304" pitchFamily="18" charset="0"/>
              </a:rPr>
              <a:t> you with your </a:t>
            </a:r>
            <a:r>
              <a:rPr lang="en-US" sz="2400" u="sng" dirty="0">
                <a:latin typeface="Book Antiqua" panose="02040602050305030304" pitchFamily="18" charset="0"/>
              </a:rPr>
              <a:t>job objectives</a:t>
            </a:r>
            <a:r>
              <a:rPr lang="en-US" sz="2400" dirty="0">
                <a:latin typeface="Book Antiqua" panose="02040602050305030304" pitchFamily="18" charset="0"/>
              </a:rPr>
              <a:t> for your position. </a:t>
            </a:r>
          </a:p>
          <a:p>
            <a:pPr>
              <a:lnSpc>
                <a:spcPct val="120000"/>
              </a:lnSpc>
              <a:buClr>
                <a:schemeClr val="accent2">
                  <a:lumMod val="75000"/>
                </a:schemeClr>
              </a:buClr>
              <a:buSzPct val="100000"/>
              <a:buFont typeface="Wingdings 2" panose="05020102010507070707" pitchFamily="18" charset="2"/>
              <a:buChar char=""/>
            </a:pPr>
            <a:r>
              <a:rPr lang="en-US" sz="2400" dirty="0">
                <a:latin typeface="Book Antiqua" panose="02040602050305030304" pitchFamily="18" charset="0"/>
              </a:rPr>
              <a:t>Will have an </a:t>
            </a:r>
            <a:r>
              <a:rPr lang="en-US" sz="2400" u="sng" dirty="0">
                <a:latin typeface="Book Antiqua" panose="02040602050305030304" pitchFamily="18" charset="0"/>
              </a:rPr>
              <a:t>interim review</a:t>
            </a:r>
            <a:r>
              <a:rPr lang="en-US" sz="2400" dirty="0">
                <a:latin typeface="Book Antiqua" panose="02040602050305030304" pitchFamily="18" charset="0"/>
              </a:rPr>
              <a:t> at </a:t>
            </a:r>
            <a:r>
              <a:rPr lang="en-US" sz="2400" b="1" dirty="0">
                <a:solidFill>
                  <a:schemeClr val="bg1"/>
                </a:solidFill>
                <a:latin typeface="Book Antiqua" panose="02040602050305030304" pitchFamily="18" charset="0"/>
              </a:rPr>
              <a:t>6 months</a:t>
            </a:r>
            <a:r>
              <a:rPr lang="en-US" sz="2400" dirty="0">
                <a:latin typeface="Book Antiqua" panose="02040602050305030304" pitchFamily="18" charset="0"/>
              </a:rPr>
              <a:t>.</a:t>
            </a:r>
            <a:endParaRPr lang="en-US" sz="2400" dirty="0">
              <a:solidFill>
                <a:schemeClr val="bg1"/>
              </a:solidFill>
              <a:latin typeface="Book Antiqua" panose="02040602050305030304" pitchFamily="18" charset="0"/>
            </a:endParaRPr>
          </a:p>
          <a:p>
            <a:pPr>
              <a:lnSpc>
                <a:spcPct val="120000"/>
              </a:lnSpc>
              <a:buClr>
                <a:schemeClr val="accent2">
                  <a:lumMod val="75000"/>
                </a:schemeClr>
              </a:buClr>
              <a:buSzPct val="100000"/>
              <a:buFont typeface="Wingdings 2" panose="05020102010507070707" pitchFamily="18" charset="2"/>
              <a:buChar char=""/>
            </a:pPr>
            <a:r>
              <a:rPr lang="en-US" sz="2400" dirty="0">
                <a:latin typeface="Book Antiqua" panose="02040602050305030304" pitchFamily="18" charset="0"/>
              </a:rPr>
              <a:t>Will have </a:t>
            </a:r>
            <a:r>
              <a:rPr lang="en-US" sz="2400" u="sng" dirty="0">
                <a:latin typeface="Book Antiqua" panose="02040602050305030304" pitchFamily="18" charset="0"/>
              </a:rPr>
              <a:t>appraisal</a:t>
            </a:r>
            <a:r>
              <a:rPr lang="en-US" sz="2400" dirty="0">
                <a:latin typeface="Book Antiqua" panose="02040602050305030304" pitchFamily="18" charset="0"/>
              </a:rPr>
              <a:t> at </a:t>
            </a:r>
            <a:r>
              <a:rPr lang="en-US" sz="2400" b="1" dirty="0">
                <a:solidFill>
                  <a:schemeClr val="bg1"/>
                </a:solidFill>
                <a:latin typeface="Book Antiqua" panose="02040602050305030304" pitchFamily="18" charset="0"/>
              </a:rPr>
              <a:t>1 year</a:t>
            </a:r>
            <a:r>
              <a:rPr lang="en-US" sz="2400" dirty="0">
                <a:latin typeface="Book Antiqua" panose="02040602050305030304" pitchFamily="18" charset="0"/>
              </a:rPr>
              <a:t>.</a:t>
            </a:r>
            <a:endParaRPr lang="en-US" sz="2400" dirty="0">
              <a:solidFill>
                <a:schemeClr val="bg1"/>
              </a:solidFill>
              <a:latin typeface="Book Antiqua" panose="02040602050305030304" pitchFamily="18" charset="0"/>
            </a:endParaRPr>
          </a:p>
          <a:p>
            <a:pPr>
              <a:lnSpc>
                <a:spcPct val="120000"/>
              </a:lnSpc>
              <a:buClr>
                <a:schemeClr val="accent2">
                  <a:lumMod val="75000"/>
                </a:schemeClr>
              </a:buClr>
              <a:buSzPct val="100000"/>
              <a:buFont typeface="Wingdings 2" panose="05020102010507070707" pitchFamily="18" charset="2"/>
              <a:buChar char=""/>
            </a:pPr>
            <a:r>
              <a:rPr lang="en-US" sz="2400" dirty="0">
                <a:latin typeface="Book Antiqua" panose="02040602050305030304" pitchFamily="18" charset="0"/>
              </a:rPr>
              <a:t>After your 1</a:t>
            </a:r>
            <a:r>
              <a:rPr lang="en-US" sz="2400" baseline="30000" dirty="0">
                <a:latin typeface="Book Antiqua" panose="02040602050305030304" pitchFamily="18" charset="0"/>
              </a:rPr>
              <a:t>st</a:t>
            </a:r>
            <a:r>
              <a:rPr lang="en-US" sz="2400" dirty="0">
                <a:latin typeface="Book Antiqua" panose="02040602050305030304" pitchFamily="18" charset="0"/>
              </a:rPr>
              <a:t> annual appraisal, your </a:t>
            </a:r>
            <a:r>
              <a:rPr lang="en-US" sz="2400" b="1" u="sng" dirty="0">
                <a:solidFill>
                  <a:schemeClr val="bg1"/>
                </a:solidFill>
                <a:latin typeface="Book Antiqua" panose="02040602050305030304" pitchFamily="18" charset="0"/>
              </a:rPr>
              <a:t>annual rating period</a:t>
            </a:r>
            <a:r>
              <a:rPr lang="en-US" sz="2400" b="1" dirty="0">
                <a:solidFill>
                  <a:schemeClr val="bg1"/>
                </a:solidFill>
                <a:latin typeface="Book Antiqua" panose="02040602050305030304" pitchFamily="18" charset="0"/>
              </a:rPr>
              <a:t> </a:t>
            </a:r>
            <a:r>
              <a:rPr lang="en-US" sz="2400" dirty="0">
                <a:latin typeface="Book Antiqua" panose="02040602050305030304" pitchFamily="18" charset="0"/>
              </a:rPr>
              <a:t>will be </a:t>
            </a:r>
            <a:r>
              <a:rPr lang="en-US" sz="2400" b="1" dirty="0">
                <a:solidFill>
                  <a:schemeClr val="bg1"/>
                </a:solidFill>
                <a:latin typeface="Book Antiqua" panose="02040602050305030304" pitchFamily="18" charset="0"/>
              </a:rPr>
              <a:t>Apr 1 through Mar 31</a:t>
            </a:r>
            <a:r>
              <a:rPr lang="en-US" sz="2400" dirty="0">
                <a:latin typeface="Book Antiqua" panose="02040602050305030304" pitchFamily="18" charset="0"/>
              </a:rPr>
              <a:t>.</a:t>
            </a:r>
          </a:p>
          <a:p>
            <a:pPr>
              <a:lnSpc>
                <a:spcPct val="120000"/>
              </a:lnSpc>
              <a:buClr>
                <a:schemeClr val="accent2">
                  <a:lumMod val="75000"/>
                </a:schemeClr>
              </a:buClr>
              <a:buSzPct val="100000"/>
              <a:buFont typeface="Wingdings 2" panose="05020102010507070707" pitchFamily="18" charset="2"/>
              <a:buChar char=""/>
            </a:pPr>
            <a:r>
              <a:rPr lang="en-US" sz="2400" dirty="0">
                <a:latin typeface="Book Antiqua" panose="02040602050305030304" pitchFamily="18" charset="0"/>
              </a:rPr>
              <a:t>It is </a:t>
            </a:r>
            <a:r>
              <a:rPr lang="en-US" sz="2400" u="sng" dirty="0">
                <a:latin typeface="Book Antiqua" panose="02040602050305030304" pitchFamily="18" charset="0"/>
              </a:rPr>
              <a:t>very important</a:t>
            </a:r>
            <a:r>
              <a:rPr lang="en-US" sz="2400" dirty="0">
                <a:latin typeface="Book Antiqua" panose="02040602050305030304" pitchFamily="18" charset="0"/>
              </a:rPr>
              <a:t> that you have a </a:t>
            </a:r>
            <a:r>
              <a:rPr lang="en-US" sz="2400" u="sng" dirty="0">
                <a:latin typeface="Book Antiqua" panose="02040602050305030304" pitchFamily="18" charset="0"/>
              </a:rPr>
              <a:t>Performance Appraisal </a:t>
            </a:r>
            <a:r>
              <a:rPr lang="en-US" sz="2400" dirty="0">
                <a:latin typeface="Book Antiqua" panose="02040602050305030304" pitchFamily="18" charset="0"/>
              </a:rPr>
              <a:t>completed </a:t>
            </a:r>
            <a:r>
              <a:rPr lang="en-US" sz="2400" b="1" dirty="0">
                <a:solidFill>
                  <a:schemeClr val="bg1"/>
                </a:solidFill>
                <a:latin typeface="Book Antiqua" panose="02040602050305030304" pitchFamily="18" charset="0"/>
              </a:rPr>
              <a:t>every year</a:t>
            </a:r>
            <a:r>
              <a:rPr lang="en-US" sz="2400" dirty="0">
                <a:latin typeface="Book Antiqua" panose="02040602050305030304" pitchFamily="18" charset="0"/>
              </a:rPr>
              <a:t>. If a </a:t>
            </a:r>
            <a:r>
              <a:rPr lang="en-US" sz="2400" u="sng" dirty="0">
                <a:latin typeface="Book Antiqua" panose="02040602050305030304" pitchFamily="18" charset="0"/>
              </a:rPr>
              <a:t>Performance Appraisal has not</a:t>
            </a:r>
            <a:r>
              <a:rPr lang="en-US" sz="2400" dirty="0">
                <a:latin typeface="Book Antiqua" panose="02040602050305030304" pitchFamily="18" charset="0"/>
              </a:rPr>
              <a:t> </a:t>
            </a:r>
            <a:r>
              <a:rPr lang="en-US" sz="2400" u="sng" dirty="0">
                <a:latin typeface="Book Antiqua" panose="02040602050305030304" pitchFamily="18" charset="0"/>
              </a:rPr>
              <a:t>been</a:t>
            </a:r>
            <a:r>
              <a:rPr lang="en-US" sz="2400" dirty="0">
                <a:latin typeface="Book Antiqua" panose="02040602050305030304" pitchFamily="18" charset="0"/>
              </a:rPr>
              <a:t> completed </a:t>
            </a:r>
            <a:r>
              <a:rPr lang="en-US" sz="2400" b="1" dirty="0">
                <a:solidFill>
                  <a:schemeClr val="bg1"/>
                </a:solidFill>
                <a:latin typeface="Book Antiqua" panose="02040602050305030304" pitchFamily="18" charset="0"/>
              </a:rPr>
              <a:t>within 5 years</a:t>
            </a:r>
            <a:r>
              <a:rPr lang="en-US" sz="2400" dirty="0">
                <a:latin typeface="Book Antiqua" panose="02040602050305030304" pitchFamily="18" charset="0"/>
              </a:rPr>
              <a:t>, it </a:t>
            </a:r>
            <a:r>
              <a:rPr lang="en-US" sz="2400" u="sng" dirty="0">
                <a:latin typeface="Book Antiqua" panose="02040602050305030304" pitchFamily="18" charset="0"/>
              </a:rPr>
              <a:t>will</a:t>
            </a:r>
            <a:r>
              <a:rPr lang="en-US" sz="2400" dirty="0">
                <a:latin typeface="Book Antiqua" panose="02040602050305030304" pitchFamily="18" charset="0"/>
              </a:rPr>
              <a:t> affect your </a:t>
            </a:r>
            <a:r>
              <a:rPr lang="en-US" sz="2400" b="1" dirty="0">
                <a:solidFill>
                  <a:schemeClr val="bg1"/>
                </a:solidFill>
                <a:latin typeface="Book Antiqua" panose="02040602050305030304" pitchFamily="18" charset="0"/>
              </a:rPr>
              <a:t>Within Grade Increase (WGI)</a:t>
            </a:r>
            <a:r>
              <a:rPr lang="en-US" sz="2400" dirty="0">
                <a:latin typeface="Book Antiqua" panose="02040602050305030304" pitchFamily="18" charset="0"/>
              </a:rPr>
              <a:t>.</a:t>
            </a:r>
          </a:p>
          <a:p>
            <a:pPr marL="0" indent="0">
              <a:buClr>
                <a:schemeClr val="accent2">
                  <a:lumMod val="75000"/>
                </a:schemeClr>
              </a:buClr>
              <a:buSzPct val="100000"/>
              <a:buNone/>
            </a:pPr>
            <a:endParaRPr lang="en-US" sz="2400" b="1" dirty="0">
              <a:solidFill>
                <a:schemeClr val="bg1"/>
              </a:solidFill>
              <a:latin typeface="Book Antiqua" panose="02040602050305030304" pitchFamily="18" charset="0"/>
            </a:endParaRPr>
          </a:p>
          <a:p>
            <a:pPr marL="0" indent="0">
              <a:lnSpc>
                <a:spcPct val="120000"/>
              </a:lnSpc>
              <a:buClr>
                <a:schemeClr val="accent2">
                  <a:lumMod val="75000"/>
                </a:schemeClr>
              </a:buClr>
              <a:buSzPct val="100000"/>
              <a:buNone/>
            </a:pPr>
            <a:r>
              <a:rPr lang="en-US" sz="2400" b="1" u="sng" dirty="0">
                <a:solidFill>
                  <a:schemeClr val="bg1"/>
                </a:solidFill>
                <a:latin typeface="Book Antiqua" panose="02040602050305030304" pitchFamily="18" charset="0"/>
              </a:rPr>
              <a:t>CNGBI 1400.25, Vol. 431 </a:t>
            </a:r>
            <a:r>
              <a:rPr lang="en-US" sz="2400" dirty="0">
                <a:latin typeface="Book Antiqua" panose="02040602050305030304" pitchFamily="18" charset="0"/>
              </a:rPr>
              <a:t>is the governing Regulation, and can be found at </a:t>
            </a:r>
            <a:r>
              <a:rPr lang="en-US" sz="2400" b="1"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Benefits (ng.mil)</a:t>
            </a:r>
            <a:r>
              <a:rPr lang="en-US" sz="2400" dirty="0">
                <a:latin typeface="Book Antiqua" panose="02040602050305030304" pitchFamily="18" charset="0"/>
              </a:rPr>
              <a:t>.</a:t>
            </a:r>
          </a:p>
          <a:p>
            <a:pPr marL="0" indent="0">
              <a:lnSpc>
                <a:spcPct val="120000"/>
              </a:lnSpc>
              <a:buClr>
                <a:schemeClr val="accent2">
                  <a:lumMod val="75000"/>
                </a:schemeClr>
              </a:buClr>
              <a:buSzPct val="100000"/>
              <a:buNone/>
            </a:pPr>
            <a:endParaRPr lang="en-US" sz="2400" dirty="0">
              <a:latin typeface="Book Antiqua" panose="02040602050305030304" pitchFamily="18" charset="0"/>
            </a:endParaRPr>
          </a:p>
          <a:p>
            <a:pPr marL="0" indent="0">
              <a:lnSpc>
                <a:spcPct val="120000"/>
              </a:lnSpc>
              <a:buClr>
                <a:schemeClr val="accent2">
                  <a:lumMod val="75000"/>
                </a:schemeClr>
              </a:buClr>
              <a:buSzPct val="100000"/>
              <a:buNone/>
            </a:pPr>
            <a:r>
              <a:rPr lang="en-US" sz="2400" b="1" u="sng" dirty="0">
                <a:latin typeface="Book Antiqua" panose="02040602050305030304" pitchFamily="18" charset="0"/>
              </a:rPr>
              <a:t>Performance Appraisal Questions</a:t>
            </a:r>
            <a:r>
              <a:rPr lang="en-US" sz="2400" u="sng" dirty="0">
                <a:latin typeface="Book Antiqua" panose="02040602050305030304" pitchFamily="18" charset="0"/>
              </a:rPr>
              <a:t>, contact</a:t>
            </a:r>
            <a:r>
              <a:rPr lang="en-US" sz="2400" b="1" u="sng" dirty="0">
                <a:latin typeface="Book Antiqua" panose="02040602050305030304" pitchFamily="18" charset="0"/>
              </a:rPr>
              <a:t>:</a:t>
            </a:r>
          </a:p>
          <a:p>
            <a:pPr marL="0" indent="0">
              <a:lnSpc>
                <a:spcPct val="120000"/>
              </a:lnSpc>
              <a:buClr>
                <a:schemeClr val="accent2">
                  <a:lumMod val="75000"/>
                </a:schemeClr>
              </a:buClr>
              <a:buSzPct val="100000"/>
              <a:buNone/>
            </a:pPr>
            <a:r>
              <a:rPr lang="en-US" sz="2400" dirty="0">
                <a:solidFill>
                  <a:srgbClr val="002060"/>
                </a:solidFill>
                <a:latin typeface="Book Antiqua" panose="02040602050305030304" pitchFamily="18" charset="0"/>
              </a:rPr>
              <a:t>SFC Christina Depue </a:t>
            </a:r>
            <a:r>
              <a:rPr lang="en-US" sz="2400" dirty="0">
                <a:latin typeface="Book Antiqua" panose="02040602050305030304" pitchFamily="18" charset="0"/>
              </a:rPr>
              <a:t> </a:t>
            </a:r>
            <a:r>
              <a:rPr lang="en-US" sz="2400" dirty="0">
                <a:solidFill>
                  <a:schemeClr val="bg1"/>
                </a:solidFill>
                <a:latin typeface="Book Antiqua" panose="02040602050305030304" pitchFamily="18" charset="0"/>
                <a:hlinkClick r:id="rId5">
                  <a:extLst>
                    <a:ext uri="{A12FA001-AC4F-418D-AE19-62706E023703}">
                      <ahyp:hlinkClr xmlns:ahyp="http://schemas.microsoft.com/office/drawing/2018/hyperlinkcolor" val="tx"/>
                    </a:ext>
                  </a:extLst>
                </a:hlinkClick>
              </a:rPr>
              <a:t>christina.e.depue.mil@army.mil</a:t>
            </a:r>
            <a:r>
              <a:rPr lang="en-US" sz="2400" dirty="0">
                <a:solidFill>
                  <a:schemeClr val="bg1"/>
                </a:solidFill>
                <a:latin typeface="Book Antiqua" panose="02040602050305030304" pitchFamily="18" charset="0"/>
              </a:rPr>
              <a:t> </a:t>
            </a:r>
            <a:r>
              <a:rPr lang="en-US" sz="2400" dirty="0">
                <a:latin typeface="Book Antiqua" panose="02040602050305030304" pitchFamily="18" charset="0"/>
              </a:rPr>
              <a:t>or</a:t>
            </a:r>
            <a:r>
              <a:rPr lang="en-US" sz="2400" dirty="0">
                <a:solidFill>
                  <a:srgbClr val="FFFF66"/>
                </a:solidFill>
                <a:latin typeface="Book Antiqua" panose="02040602050305030304" pitchFamily="18" charset="0"/>
              </a:rPr>
              <a:t> </a:t>
            </a:r>
            <a:r>
              <a:rPr lang="en-US" sz="2400" dirty="0">
                <a:solidFill>
                  <a:schemeClr val="bg1"/>
                </a:solidFill>
                <a:latin typeface="Book Antiqua" panose="02040602050305030304" pitchFamily="18" charset="0"/>
              </a:rPr>
              <a:t>(573) 638-9643</a:t>
            </a:r>
            <a:r>
              <a:rPr lang="en-US" sz="2400" dirty="0">
                <a:latin typeface="Book Antiqua" panose="02040602050305030304" pitchFamily="18" charset="0"/>
              </a:rPr>
              <a:t>.</a:t>
            </a:r>
            <a:endParaRPr lang="en-US" sz="2400" b="1" dirty="0">
              <a:solidFill>
                <a:schemeClr val="bg1"/>
              </a:solidFill>
              <a:latin typeface="Book Antiqua" panose="02040602050305030304" pitchFamily="18" charset="0"/>
            </a:endParaRPr>
          </a:p>
          <a:p>
            <a:endParaRPr lang="en-US" dirty="0"/>
          </a:p>
        </p:txBody>
      </p:sp>
      <p:sp>
        <p:nvSpPr>
          <p:cNvPr id="3" name="Title 2"/>
          <p:cNvSpPr>
            <a:spLocks noGrp="1"/>
          </p:cNvSpPr>
          <p:nvPr>
            <p:ph type="title"/>
          </p:nvPr>
        </p:nvSpPr>
        <p:spPr/>
        <p:txBody>
          <a:bodyPr/>
          <a:lstStyle/>
          <a:p>
            <a:pPr algn="ctr"/>
            <a:r>
              <a:rPr lang="en-US" sz="4400" b="1">
                <a:latin typeface="Book Antiqua" panose="02040602050305030304" pitchFamily="18" charset="0"/>
              </a:rPr>
              <a:t>Performance</a:t>
            </a:r>
            <a:r>
              <a:rPr lang="en-US" b="1"/>
              <a:t> Appraisals</a:t>
            </a:r>
          </a:p>
        </p:txBody>
      </p:sp>
      <p:pic>
        <p:nvPicPr>
          <p:cNvPr id="34" name="Audio 33">
            <a:hlinkClick r:id="" action="ppaction://media"/>
            <a:extLst>
              <a:ext uri="{FF2B5EF4-FFF2-40B4-BE49-F238E27FC236}">
                <a16:creationId xmlns:a16="http://schemas.microsoft.com/office/drawing/2014/main" id="{B408268C-6620-4745-133A-C5013328565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70237131"/>
      </p:ext>
    </p:extLst>
  </p:cSld>
  <p:clrMapOvr>
    <a:masterClrMapping/>
  </p:clrMapOvr>
  <mc:AlternateContent xmlns:mc="http://schemas.openxmlformats.org/markup-compatibility/2006" xmlns:p14="http://schemas.microsoft.com/office/powerpoint/2010/main">
    <mc:Choice Requires="p14">
      <p:transition spd="slow" p14:dur="2000" advTm="87596"/>
    </mc:Choice>
    <mc:Fallback xmlns="">
      <p:transition spd="slow" advTm="8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Graphical user interface, application&#10;&#10;Description automatically generated">
            <a:extLst>
              <a:ext uri="{FF2B5EF4-FFF2-40B4-BE49-F238E27FC236}">
                <a16:creationId xmlns:a16="http://schemas.microsoft.com/office/drawing/2014/main" id="{CEB2083C-6453-1C08-3E51-2899DE735E6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09600" y="1524000"/>
            <a:ext cx="7848599" cy="5181600"/>
          </a:xfrm>
        </p:spPr>
      </p:pic>
      <p:sp>
        <p:nvSpPr>
          <p:cNvPr id="4" name="Title 2">
            <a:extLst>
              <a:ext uri="{FF2B5EF4-FFF2-40B4-BE49-F238E27FC236}">
                <a16:creationId xmlns:a16="http://schemas.microsoft.com/office/drawing/2014/main" id="{3A45048A-A937-A1E1-D2B7-CE97356C35BA}"/>
              </a:ext>
            </a:extLst>
          </p:cNvPr>
          <p:cNvSpPr>
            <a:spLocks noGrp="1"/>
          </p:cNvSpPr>
          <p:nvPr>
            <p:ph type="title"/>
          </p:nvPr>
        </p:nvSpPr>
        <p:spPr>
          <a:xfrm>
            <a:off x="457200" y="152400"/>
            <a:ext cx="8229600" cy="1066800"/>
          </a:xfrm>
        </p:spPr>
        <p:txBody>
          <a:bodyPr/>
          <a:lstStyle/>
          <a:p>
            <a:pPr algn="ctr"/>
            <a:r>
              <a:rPr lang="en-US" sz="4400" b="1">
                <a:latin typeface="Book Antiqua" panose="02040602050305030304" pitchFamily="18" charset="0"/>
              </a:rPr>
              <a:t>Performance</a:t>
            </a:r>
            <a:r>
              <a:rPr lang="en-US" b="1"/>
              <a:t> Appraisals</a:t>
            </a:r>
          </a:p>
        </p:txBody>
      </p:sp>
      <p:sp>
        <p:nvSpPr>
          <p:cNvPr id="11" name="Arrow: Right 10">
            <a:extLst>
              <a:ext uri="{FF2B5EF4-FFF2-40B4-BE49-F238E27FC236}">
                <a16:creationId xmlns:a16="http://schemas.microsoft.com/office/drawing/2014/main" id="{7A3AFA6C-A9C6-13F6-CD8A-F7704694CF19}"/>
              </a:ext>
            </a:extLst>
          </p:cNvPr>
          <p:cNvSpPr/>
          <p:nvPr/>
        </p:nvSpPr>
        <p:spPr>
          <a:xfrm rot="5400000">
            <a:off x="4002931" y="5143500"/>
            <a:ext cx="609600" cy="3810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15806AD-0CDA-9C0D-4CA6-B6606C48ED07}"/>
              </a:ext>
            </a:extLst>
          </p:cNvPr>
          <p:cNvSpPr txBox="1"/>
          <p:nvPr/>
        </p:nvSpPr>
        <p:spPr>
          <a:xfrm>
            <a:off x="4533899" y="4595336"/>
            <a:ext cx="2895600" cy="738664"/>
          </a:xfrm>
          <a:prstGeom prst="rect">
            <a:avLst/>
          </a:prstGeom>
          <a:noFill/>
        </p:spPr>
        <p:txBody>
          <a:bodyPr wrap="square" rtlCol="0">
            <a:spAutoFit/>
          </a:bodyPr>
          <a:lstStyle/>
          <a:p>
            <a:r>
              <a:rPr lang="en-US" sz="1400">
                <a:solidFill>
                  <a:srgbClr val="FF0000"/>
                </a:solidFill>
              </a:rPr>
              <a:t>Click Performance to access your Performance Appraisal Application Main Page.</a:t>
            </a:r>
          </a:p>
        </p:txBody>
      </p:sp>
      <p:pic>
        <p:nvPicPr>
          <p:cNvPr id="19" name="Audio 18">
            <a:hlinkClick r:id="" action="ppaction://media"/>
            <a:extLst>
              <a:ext uri="{FF2B5EF4-FFF2-40B4-BE49-F238E27FC236}">
                <a16:creationId xmlns:a16="http://schemas.microsoft.com/office/drawing/2014/main" id="{68EE510D-68BC-7347-9B4F-72E33CFB67B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62936166"/>
      </p:ext>
    </p:extLst>
  </p:cSld>
  <p:clrMapOvr>
    <a:masterClrMapping/>
  </p:clrMapOvr>
  <mc:AlternateContent xmlns:mc="http://schemas.openxmlformats.org/markup-compatibility/2006" xmlns:p14="http://schemas.microsoft.com/office/powerpoint/2010/main">
    <mc:Choice Requires="p14">
      <p:transition spd="slow" p14:dur="2000" advTm="11268"/>
    </mc:Choice>
    <mc:Fallback xmlns="">
      <p:transition spd="slow" advTm="1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82296" y="1409700"/>
            <a:ext cx="8878824" cy="5257800"/>
          </a:xfrm>
        </p:spPr>
        <p:txBody>
          <a:bodyPr>
            <a:noAutofit/>
          </a:bodyPr>
          <a:lstStyle/>
          <a:p>
            <a:pPr>
              <a:buClr>
                <a:schemeClr val="accent2">
                  <a:lumMod val="75000"/>
                </a:schemeClr>
              </a:buClr>
              <a:buSzPct val="100000"/>
              <a:buFont typeface="Book Antiqua" panose="02040602050305030304" pitchFamily="18" charset="0"/>
              <a:buChar char="•"/>
            </a:pPr>
            <a:r>
              <a:rPr lang="en-US" sz="2000" b="1" dirty="0">
                <a:latin typeface="Book Antiqua" panose="02040602050305030304" pitchFamily="18" charset="0"/>
              </a:rPr>
              <a:t>Crisis Management   	</a:t>
            </a:r>
          </a:p>
          <a:p>
            <a:pPr>
              <a:buClr>
                <a:schemeClr val="accent2">
                  <a:lumMod val="75000"/>
                </a:schemeClr>
              </a:buClr>
              <a:buSzPct val="100000"/>
              <a:buFont typeface="Book Antiqua" panose="02040602050305030304" pitchFamily="18" charset="0"/>
              <a:buChar char="•"/>
            </a:pPr>
            <a:r>
              <a:rPr lang="en-US" sz="2000" b="1" dirty="0">
                <a:latin typeface="Book Antiqua" panose="02040602050305030304" pitchFamily="18" charset="0"/>
              </a:rPr>
              <a:t>Addictions</a:t>
            </a:r>
          </a:p>
          <a:p>
            <a:pPr>
              <a:buClr>
                <a:schemeClr val="accent2">
                  <a:lumMod val="75000"/>
                </a:schemeClr>
              </a:buClr>
              <a:buSzPct val="100000"/>
              <a:buFont typeface="Book Antiqua" panose="02040602050305030304" pitchFamily="18" charset="0"/>
              <a:buChar char="•"/>
            </a:pPr>
            <a:r>
              <a:rPr lang="en-US" sz="2000" b="1" dirty="0">
                <a:latin typeface="Book Antiqua" panose="02040602050305030304" pitchFamily="18" charset="0"/>
              </a:rPr>
              <a:t>Grief Counseling</a:t>
            </a:r>
          </a:p>
          <a:p>
            <a:pPr marL="0" indent="0">
              <a:spcBef>
                <a:spcPts val="0"/>
              </a:spcBef>
              <a:buClr>
                <a:schemeClr val="accent2">
                  <a:lumMod val="75000"/>
                </a:schemeClr>
              </a:buClr>
              <a:buSzPct val="100000"/>
              <a:buNone/>
            </a:pPr>
            <a:endParaRPr lang="en-US" sz="2000" b="1" dirty="0">
              <a:latin typeface="Book Antiqua" panose="02040602050305030304" pitchFamily="18" charset="0"/>
            </a:endParaRPr>
          </a:p>
          <a:p>
            <a:pPr marL="0" indent="0">
              <a:spcBef>
                <a:spcPts val="400"/>
              </a:spcBef>
              <a:buNone/>
            </a:pPr>
            <a:r>
              <a:rPr lang="en-US" sz="2200" u="sng" dirty="0">
                <a:solidFill>
                  <a:schemeClr val="bg1"/>
                </a:solidFill>
                <a:latin typeface="Book Antiqua" panose="02040602050305030304" pitchFamily="18" charset="0"/>
              </a:rPr>
              <a:t>For </a:t>
            </a:r>
            <a:r>
              <a:rPr lang="en-US" sz="2200" b="1" u="sng" dirty="0">
                <a:solidFill>
                  <a:schemeClr val="bg1"/>
                </a:solidFill>
                <a:latin typeface="Book Antiqua" panose="02040602050305030304" pitchFamily="18" charset="0"/>
              </a:rPr>
              <a:t>(Title 32 Dual Status and Title 5 )</a:t>
            </a:r>
            <a:r>
              <a:rPr lang="en-US" sz="2200" u="sng" dirty="0">
                <a:solidFill>
                  <a:schemeClr val="bg1"/>
                </a:solidFill>
                <a:latin typeface="Book Antiqua" panose="02040602050305030304" pitchFamily="18" charset="0"/>
              </a:rPr>
              <a:t> Contracted Provider Magellan:</a:t>
            </a:r>
          </a:p>
          <a:p>
            <a:pPr>
              <a:buClr>
                <a:schemeClr val="accent2">
                  <a:lumMod val="75000"/>
                </a:schemeClr>
              </a:buClr>
              <a:buSzPct val="100000"/>
              <a:buFont typeface="Book Antiqua" panose="02040602050305030304" pitchFamily="18" charset="0"/>
              <a:buChar char="•"/>
            </a:pPr>
            <a:r>
              <a:rPr lang="en-US" sz="2200" dirty="0">
                <a:latin typeface="Book Antiqua" panose="02040602050305030304" pitchFamily="18" charset="0"/>
              </a:rPr>
              <a:t>Army EAP: </a:t>
            </a:r>
            <a:r>
              <a:rPr lang="en-US" sz="2200" b="1" dirty="0">
                <a:solidFill>
                  <a:schemeClr val="bg1"/>
                </a:solidFill>
                <a:latin typeface="Book Antiqua" panose="02040602050305030304" pitchFamily="18" charset="0"/>
              </a:rPr>
              <a:t>866-580-9046</a:t>
            </a:r>
            <a:r>
              <a:rPr lang="en-US" sz="2200" dirty="0">
                <a:latin typeface="Book Antiqua" panose="02040602050305030304" pitchFamily="18" charset="0"/>
              </a:rPr>
              <a:t> </a:t>
            </a:r>
            <a:r>
              <a:rPr lang="en-US" sz="2200" b="1" dirty="0">
                <a:hlinkClick r:id="rId5">
                  <a:extLst>
                    <a:ext uri="{A12FA001-AC4F-418D-AE19-62706E023703}">
                      <ahyp:hlinkClr xmlns:ahyp="http://schemas.microsoft.com/office/drawing/2018/hyperlinkcolor" val="tx"/>
                    </a:ext>
                  </a:extLst>
                </a:hlinkClick>
              </a:rPr>
              <a:t>Army Magellan Ascend</a:t>
            </a:r>
            <a:endParaRPr lang="en-US" sz="2200" b="1" dirty="0">
              <a:latin typeface="Book Antiqua" panose="02040602050305030304" pitchFamily="18" charset="0"/>
            </a:endParaRPr>
          </a:p>
          <a:p>
            <a:pPr>
              <a:buClr>
                <a:schemeClr val="accent2">
                  <a:lumMod val="75000"/>
                </a:schemeClr>
              </a:buClr>
              <a:buSzPct val="100000"/>
              <a:buFont typeface="Book Antiqua" panose="02040602050305030304" pitchFamily="18" charset="0"/>
              <a:buChar char="•"/>
            </a:pPr>
            <a:r>
              <a:rPr lang="en-US" sz="2200" dirty="0">
                <a:latin typeface="Book Antiqua" panose="02040602050305030304" pitchFamily="18" charset="0"/>
              </a:rPr>
              <a:t>Air Force EAP:  </a:t>
            </a:r>
            <a:r>
              <a:rPr lang="en-US" sz="2200" b="1" dirty="0">
                <a:solidFill>
                  <a:schemeClr val="bg1"/>
                </a:solidFill>
                <a:latin typeface="Book Antiqua" panose="02040602050305030304" pitchFamily="18" charset="0"/>
              </a:rPr>
              <a:t>866-580-9078</a:t>
            </a:r>
            <a:r>
              <a:rPr lang="en-US" sz="2200" dirty="0">
                <a:latin typeface="Book Antiqua" panose="02040602050305030304" pitchFamily="18" charset="0"/>
              </a:rPr>
              <a:t> </a:t>
            </a:r>
            <a:r>
              <a:rPr lang="en-US" sz="2200" b="1" dirty="0">
                <a:hlinkClick r:id="rId6">
                  <a:extLst>
                    <a:ext uri="{A12FA001-AC4F-418D-AE19-62706E023703}">
                      <ahyp:hlinkClr xmlns:ahyp="http://schemas.microsoft.com/office/drawing/2018/hyperlinkcolor" val="tx"/>
                    </a:ext>
                  </a:extLst>
                </a:hlinkClick>
              </a:rPr>
              <a:t>Air Force Magellan Ascend</a:t>
            </a:r>
            <a:endParaRPr lang="en-US" sz="2200" b="1" dirty="0"/>
          </a:p>
          <a:p>
            <a:pPr marL="0" indent="0">
              <a:buClr>
                <a:schemeClr val="accent2">
                  <a:lumMod val="75000"/>
                </a:schemeClr>
              </a:buClr>
              <a:buSzPct val="100000"/>
              <a:buNone/>
            </a:pPr>
            <a:r>
              <a:rPr lang="en-US" sz="2200" dirty="0">
                <a:solidFill>
                  <a:schemeClr val="tx2"/>
                </a:solidFill>
                <a:latin typeface="Book Antiqua" panose="02040602050305030304" pitchFamily="18" charset="0"/>
              </a:rPr>
              <a:t>  </a:t>
            </a:r>
            <a:r>
              <a:rPr lang="en-US" sz="2200" dirty="0">
                <a:solidFill>
                  <a:srgbClr val="FFC000"/>
                </a:solidFill>
                <a:latin typeface="Book Antiqua" panose="02040602050305030304" pitchFamily="18" charset="0"/>
              </a:rPr>
              <a:t> </a:t>
            </a:r>
            <a:r>
              <a:rPr lang="en-US" sz="2200" b="1" dirty="0">
                <a:solidFill>
                  <a:schemeClr val="bg1"/>
                </a:solidFill>
                <a:latin typeface="Book Antiqua" panose="02040602050305030304" pitchFamily="18" charset="0"/>
              </a:rPr>
              <a:t>(6 visits per family member, per event, per year) </a:t>
            </a:r>
          </a:p>
          <a:p>
            <a:pPr>
              <a:buClr>
                <a:schemeClr val="accent2">
                  <a:lumMod val="75000"/>
                </a:schemeClr>
              </a:buClr>
              <a:buSzPct val="100000"/>
              <a:buFont typeface="Book Antiqua" panose="02040602050305030304" pitchFamily="18" charset="0"/>
              <a:buChar char="•"/>
            </a:pPr>
            <a:r>
              <a:rPr lang="en-US" sz="2200" dirty="0">
                <a:latin typeface="Book Antiqua" panose="02040602050305030304" pitchFamily="18" charset="0"/>
              </a:rPr>
              <a:t>For Military (AGR and Dual Status Technicians)</a:t>
            </a:r>
          </a:p>
          <a:p>
            <a:pPr>
              <a:buClr>
                <a:schemeClr val="accent2">
                  <a:lumMod val="75000"/>
                </a:schemeClr>
              </a:buClr>
              <a:buSzPct val="100000"/>
              <a:buFont typeface="Book Antiqua" panose="02040602050305030304" pitchFamily="18" charset="0"/>
              <a:buChar char="•"/>
            </a:pPr>
            <a:r>
              <a:rPr lang="en-US" sz="2200" dirty="0">
                <a:latin typeface="Book Antiqua" panose="02040602050305030304" pitchFamily="18" charset="0"/>
              </a:rPr>
              <a:t>Military One Source: </a:t>
            </a:r>
          </a:p>
          <a:p>
            <a:pPr marL="0" indent="0">
              <a:buClr>
                <a:schemeClr val="accent2">
                  <a:lumMod val="75000"/>
                </a:schemeClr>
              </a:buClr>
              <a:buSzPct val="100000"/>
              <a:buNone/>
            </a:pPr>
            <a:r>
              <a:rPr lang="en-US" sz="2200" b="1" dirty="0">
                <a:solidFill>
                  <a:srgbClr val="0070C0"/>
                </a:solidFill>
                <a:latin typeface="Book Antiqua" panose="02040602050305030304" pitchFamily="18" charset="0"/>
                <a:hlinkClick r:id="rId7">
                  <a:extLst>
                    <a:ext uri="{A12FA001-AC4F-418D-AE19-62706E023703}">
                      <ahyp:hlinkClr xmlns:ahyp="http://schemas.microsoft.com/office/drawing/2018/hyperlinkcolor" val="tx"/>
                    </a:ext>
                  </a:extLst>
                </a:hlinkClick>
              </a:rPr>
              <a:t>www.MilitaryOneSource.com</a:t>
            </a:r>
            <a:r>
              <a:rPr lang="en-US" sz="2200" b="1" dirty="0">
                <a:solidFill>
                  <a:srgbClr val="0070C0"/>
                </a:solidFill>
                <a:latin typeface="Book Antiqua" panose="02040602050305030304" pitchFamily="18" charset="0"/>
              </a:rPr>
              <a:t> </a:t>
            </a:r>
            <a:r>
              <a:rPr lang="en-US" sz="2200" dirty="0">
                <a:latin typeface="Book Antiqua" panose="02040602050305030304" pitchFamily="18" charset="0"/>
              </a:rPr>
              <a:t>or </a:t>
            </a:r>
            <a:r>
              <a:rPr lang="en-US" sz="2200" dirty="0">
                <a:solidFill>
                  <a:schemeClr val="bg1"/>
                </a:solidFill>
                <a:latin typeface="Book Antiqua" panose="02040602050305030304" pitchFamily="18" charset="0"/>
              </a:rPr>
              <a:t>1-800-342-9647</a:t>
            </a:r>
          </a:p>
          <a:p>
            <a:pPr>
              <a:buFont typeface="Arial" charset="0"/>
              <a:buNone/>
            </a:pPr>
            <a:r>
              <a:rPr lang="en-US" sz="2200" dirty="0">
                <a:solidFill>
                  <a:schemeClr val="tx2"/>
                </a:solidFill>
                <a:latin typeface="Book Antiqua" panose="02040602050305030304" pitchFamily="18" charset="0"/>
              </a:rPr>
              <a:t>	</a:t>
            </a:r>
            <a:r>
              <a:rPr lang="en-US" sz="2200" b="1" dirty="0">
                <a:solidFill>
                  <a:schemeClr val="bg1"/>
                </a:solidFill>
                <a:latin typeface="Book Antiqua" panose="02040602050305030304" pitchFamily="18" charset="0"/>
              </a:rPr>
              <a:t>(12 visits per family member, per event, per year)</a:t>
            </a:r>
          </a:p>
        </p:txBody>
      </p:sp>
      <p:sp>
        <p:nvSpPr>
          <p:cNvPr id="10242" name="Title 1"/>
          <p:cNvSpPr>
            <a:spLocks noGrp="1"/>
          </p:cNvSpPr>
          <p:nvPr>
            <p:ph type="title"/>
          </p:nvPr>
        </p:nvSpPr>
        <p:spPr>
          <a:xfrm>
            <a:off x="1447800" y="190500"/>
            <a:ext cx="6019800" cy="1219200"/>
          </a:xfrm>
        </p:spPr>
        <p:txBody>
          <a:bodyPr>
            <a:noAutofit/>
          </a:bodyPr>
          <a:lstStyle/>
          <a:p>
            <a:pPr algn="ctr"/>
            <a:r>
              <a:rPr lang="en-US" sz="4400" b="1">
                <a:latin typeface="Book Antiqua" panose="02040602050305030304" pitchFamily="18" charset="0"/>
              </a:rPr>
              <a:t>Employee Assistance Program</a:t>
            </a:r>
          </a:p>
        </p:txBody>
      </p:sp>
      <p:sp>
        <p:nvSpPr>
          <p:cNvPr id="3" name="TextBox 2">
            <a:extLst>
              <a:ext uri="{FF2B5EF4-FFF2-40B4-BE49-F238E27FC236}">
                <a16:creationId xmlns:a16="http://schemas.microsoft.com/office/drawing/2014/main" id="{F435EBB1-317F-F6E5-A20D-72A743274657}"/>
              </a:ext>
            </a:extLst>
          </p:cNvPr>
          <p:cNvSpPr txBox="1"/>
          <p:nvPr/>
        </p:nvSpPr>
        <p:spPr>
          <a:xfrm flipH="1">
            <a:off x="3962399" y="1405056"/>
            <a:ext cx="4450082" cy="400110"/>
          </a:xfrm>
          <a:prstGeom prst="rect">
            <a:avLst/>
          </a:prstGeom>
          <a:noFill/>
        </p:spPr>
        <p:txBody>
          <a:bodyPr wrap="square" rtlCol="0">
            <a:spAutoFit/>
          </a:bodyPr>
          <a:lstStyle/>
          <a:p>
            <a:pPr marL="285750" indent="-285750">
              <a:buClr>
                <a:schemeClr val="accent2">
                  <a:lumMod val="75000"/>
                </a:schemeClr>
              </a:buClr>
              <a:buFont typeface="Book Antiqua" panose="02040602050305030304" pitchFamily="18" charset="0"/>
              <a:buChar char="•"/>
            </a:pPr>
            <a:r>
              <a:rPr lang="en-US" sz="2000" b="1">
                <a:latin typeface="Book Antiqua" panose="02040602050305030304" pitchFamily="18" charset="0"/>
              </a:rPr>
              <a:t>Relationship Issues</a:t>
            </a:r>
          </a:p>
        </p:txBody>
      </p:sp>
      <p:sp>
        <p:nvSpPr>
          <p:cNvPr id="4" name="TextBox 3">
            <a:extLst>
              <a:ext uri="{FF2B5EF4-FFF2-40B4-BE49-F238E27FC236}">
                <a16:creationId xmlns:a16="http://schemas.microsoft.com/office/drawing/2014/main" id="{DE62777E-0904-FE44-79B1-34FBB2AE3A0E}"/>
              </a:ext>
            </a:extLst>
          </p:cNvPr>
          <p:cNvSpPr txBox="1"/>
          <p:nvPr/>
        </p:nvSpPr>
        <p:spPr>
          <a:xfrm flipH="1">
            <a:off x="3962399" y="1887974"/>
            <a:ext cx="4648199" cy="400110"/>
          </a:xfrm>
          <a:prstGeom prst="rect">
            <a:avLst/>
          </a:prstGeom>
          <a:noFill/>
        </p:spPr>
        <p:txBody>
          <a:bodyPr wrap="square" rtlCol="0">
            <a:spAutoFit/>
          </a:bodyPr>
          <a:lstStyle/>
          <a:p>
            <a:pPr marL="285750" indent="-285750">
              <a:buClr>
                <a:schemeClr val="accent2">
                  <a:lumMod val="75000"/>
                </a:schemeClr>
              </a:buClr>
              <a:buFont typeface="Book Antiqua" panose="02040602050305030304" pitchFamily="18" charset="0"/>
              <a:buChar char="•"/>
            </a:pPr>
            <a:r>
              <a:rPr lang="en-US" sz="2000" b="1">
                <a:latin typeface="Book Antiqua" panose="02040602050305030304" pitchFamily="18" charset="0"/>
              </a:rPr>
              <a:t>Legal or Financial Concerns</a:t>
            </a:r>
          </a:p>
        </p:txBody>
      </p:sp>
      <p:pic>
        <p:nvPicPr>
          <p:cNvPr id="63" name="Audio 62">
            <a:hlinkClick r:id="" action="ppaction://media"/>
            <a:extLst>
              <a:ext uri="{FF2B5EF4-FFF2-40B4-BE49-F238E27FC236}">
                <a16:creationId xmlns:a16="http://schemas.microsoft.com/office/drawing/2014/main" id="{762139BC-B4B5-4881-B8BB-35A4C867FC7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0375"/>
    </mc:Choice>
    <mc:Fallback xmlns="">
      <p:transition spd="slow" advTm="60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93326-CC8C-18C0-F964-9D8BE016B9DD}"/>
              </a:ext>
            </a:extLst>
          </p:cNvPr>
          <p:cNvSpPr>
            <a:spLocks noGrp="1"/>
          </p:cNvSpPr>
          <p:nvPr>
            <p:ph type="title"/>
          </p:nvPr>
        </p:nvSpPr>
        <p:spPr>
          <a:xfrm>
            <a:off x="2057400" y="152400"/>
            <a:ext cx="5715000" cy="1219200"/>
          </a:xfrm>
        </p:spPr>
        <p:txBody>
          <a:bodyPr>
            <a:normAutofit fontScale="90000"/>
          </a:bodyPr>
          <a:lstStyle/>
          <a:p>
            <a:r>
              <a:rPr lang="en-US" sz="4000" b="1">
                <a:latin typeface="Book Antiqua" panose="02040602050305030304" pitchFamily="18" charset="0"/>
              </a:rPr>
              <a:t>Performance Appraisal Application (PAA)</a:t>
            </a:r>
            <a:endParaRPr lang="en-US"/>
          </a:p>
        </p:txBody>
      </p:sp>
      <p:pic>
        <p:nvPicPr>
          <p:cNvPr id="9" name="Picture 8" descr="Graphical user interface&#10;&#10;Description automatically generated">
            <a:extLst>
              <a:ext uri="{FF2B5EF4-FFF2-40B4-BE49-F238E27FC236}">
                <a16:creationId xmlns:a16="http://schemas.microsoft.com/office/drawing/2014/main" id="{CF136323-F877-3E12-5A13-5AB9054903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0"/>
            <a:ext cx="9144000" cy="5410200"/>
          </a:xfrm>
          <a:prstGeom prst="rect">
            <a:avLst/>
          </a:prstGeom>
        </p:spPr>
      </p:pic>
      <p:sp>
        <p:nvSpPr>
          <p:cNvPr id="12" name="TextBox 11">
            <a:extLst>
              <a:ext uri="{FF2B5EF4-FFF2-40B4-BE49-F238E27FC236}">
                <a16:creationId xmlns:a16="http://schemas.microsoft.com/office/drawing/2014/main" id="{6E666405-371E-FACF-5006-7C0524467304}"/>
              </a:ext>
            </a:extLst>
          </p:cNvPr>
          <p:cNvSpPr txBox="1"/>
          <p:nvPr/>
        </p:nvSpPr>
        <p:spPr>
          <a:xfrm>
            <a:off x="5791200" y="1580638"/>
            <a:ext cx="3352800" cy="1077218"/>
          </a:xfrm>
          <a:prstGeom prst="rect">
            <a:avLst/>
          </a:prstGeom>
          <a:solidFill>
            <a:srgbClr val="FF0000"/>
          </a:solidFill>
        </p:spPr>
        <p:txBody>
          <a:bodyPr wrap="square" rtlCol="0">
            <a:spAutoFit/>
          </a:bodyPr>
          <a:lstStyle/>
          <a:p>
            <a:pPr>
              <a:spcAft>
                <a:spcPts val="1000"/>
              </a:spcAft>
            </a:pPr>
            <a:r>
              <a:rPr lang="en-US" sz="1600" b="1">
                <a:solidFill>
                  <a:prstClr val="white"/>
                </a:solidFill>
                <a:latin typeface="Book Antiqua" panose="02040602050305030304" pitchFamily="18" charset="0"/>
                <a:cs typeface="Calibri" panose="020F0502020204030204" pitchFamily="34" charset="0"/>
              </a:rPr>
              <a:t>The </a:t>
            </a:r>
            <a:r>
              <a:rPr lang="en-US" sz="1600" b="1" u="sng">
                <a:solidFill>
                  <a:prstClr val="white"/>
                </a:solidFill>
                <a:latin typeface="Book Antiqua" panose="02040602050305030304" pitchFamily="18" charset="0"/>
                <a:cs typeface="Calibri" panose="020F0502020204030204" pitchFamily="34" charset="0"/>
              </a:rPr>
              <a:t>Help</a:t>
            </a:r>
            <a:r>
              <a:rPr lang="en-US" sz="1600" b="1">
                <a:solidFill>
                  <a:prstClr val="white"/>
                </a:solidFill>
                <a:latin typeface="Book Antiqua" panose="02040602050305030304" pitchFamily="18" charset="0"/>
                <a:cs typeface="Calibri" panose="020F0502020204030204" pitchFamily="34" charset="0"/>
              </a:rPr>
              <a:t> link will give you information on what is available on the page where you are located. </a:t>
            </a:r>
          </a:p>
        </p:txBody>
      </p:sp>
      <p:cxnSp>
        <p:nvCxnSpPr>
          <p:cNvPr id="14" name="Straight Connector 13">
            <a:extLst>
              <a:ext uri="{FF2B5EF4-FFF2-40B4-BE49-F238E27FC236}">
                <a16:creationId xmlns:a16="http://schemas.microsoft.com/office/drawing/2014/main" id="{68529F30-29FC-C546-0D72-6E333ACDD700}"/>
              </a:ext>
            </a:extLst>
          </p:cNvPr>
          <p:cNvCxnSpPr>
            <a:cxnSpLocks/>
          </p:cNvCxnSpPr>
          <p:nvPr/>
        </p:nvCxnSpPr>
        <p:spPr>
          <a:xfrm>
            <a:off x="7786991" y="2638401"/>
            <a:ext cx="762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0">
            <a:extLst>
              <a:ext uri="{FF2B5EF4-FFF2-40B4-BE49-F238E27FC236}">
                <a16:creationId xmlns:a16="http://schemas.microsoft.com/office/drawing/2014/main" id="{9BB7ECC3-70DE-7B6B-A244-4F007D29193D}"/>
              </a:ext>
            </a:extLst>
          </p:cNvPr>
          <p:cNvSpPr txBox="1"/>
          <p:nvPr/>
        </p:nvSpPr>
        <p:spPr>
          <a:xfrm>
            <a:off x="1524000" y="5257800"/>
            <a:ext cx="4572000" cy="830997"/>
          </a:xfrm>
          <a:prstGeom prst="rect">
            <a:avLst/>
          </a:prstGeom>
          <a:solidFill>
            <a:srgbClr val="FF0000"/>
          </a:solidFill>
        </p:spPr>
        <p:txBody>
          <a:bodyPr wrap="square">
            <a:spAutoFit/>
          </a:bodyPr>
          <a:lstStyle/>
          <a:p>
            <a:pPr>
              <a:spcAft>
                <a:spcPts val="1000"/>
              </a:spcAft>
              <a:defRPr/>
            </a:pPr>
            <a:r>
              <a:rPr lang="en-US" sz="1600" b="1">
                <a:solidFill>
                  <a:prstClr val="white"/>
                </a:solidFill>
                <a:latin typeface="Book Antiqua" panose="02040602050305030304" pitchFamily="18" charset="0"/>
              </a:rPr>
              <a:t>This table includes information on the status of existing plans. From this screen you can view and update existing plans. </a:t>
            </a:r>
          </a:p>
        </p:txBody>
      </p:sp>
      <p:pic>
        <p:nvPicPr>
          <p:cNvPr id="62" name="Audio 61">
            <a:hlinkClick r:id="" action="ppaction://media"/>
            <a:extLst>
              <a:ext uri="{FF2B5EF4-FFF2-40B4-BE49-F238E27FC236}">
                <a16:creationId xmlns:a16="http://schemas.microsoft.com/office/drawing/2014/main" id="{31E364A2-5FA7-D208-3E72-34FDCDE7B1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
        <p:nvSpPr>
          <p:cNvPr id="31" name="TextBox 30">
            <a:extLst>
              <a:ext uri="{FF2B5EF4-FFF2-40B4-BE49-F238E27FC236}">
                <a16:creationId xmlns:a16="http://schemas.microsoft.com/office/drawing/2014/main" id="{8E0612F6-0E37-E107-F76C-77327237BCAC}"/>
              </a:ext>
            </a:extLst>
          </p:cNvPr>
          <p:cNvSpPr txBox="1"/>
          <p:nvPr/>
        </p:nvSpPr>
        <p:spPr>
          <a:xfrm>
            <a:off x="228600" y="1807404"/>
            <a:ext cx="3657600" cy="830997"/>
          </a:xfrm>
          <a:prstGeom prst="rect">
            <a:avLst/>
          </a:prstGeom>
          <a:solidFill>
            <a:srgbClr val="FF0000"/>
          </a:solidFill>
        </p:spPr>
        <p:txBody>
          <a:bodyPr wrap="square" rtlCol="0">
            <a:spAutoFit/>
          </a:bodyPr>
          <a:lstStyle/>
          <a:p>
            <a:r>
              <a:rPr lang="en-US" sz="1600">
                <a:latin typeface="Book Antiqua" panose="02040602050305030304" pitchFamily="18" charset="0"/>
              </a:rPr>
              <a:t>You can log job tasks or special projects you have completed over the year, by click on My Journal. </a:t>
            </a:r>
          </a:p>
        </p:txBody>
      </p:sp>
      <p:cxnSp>
        <p:nvCxnSpPr>
          <p:cNvPr id="33" name="Straight Connector 32">
            <a:extLst>
              <a:ext uri="{FF2B5EF4-FFF2-40B4-BE49-F238E27FC236}">
                <a16:creationId xmlns:a16="http://schemas.microsoft.com/office/drawing/2014/main" id="{47D4EE92-87DE-F6B5-692A-E83CB7D34DF8}"/>
              </a:ext>
            </a:extLst>
          </p:cNvPr>
          <p:cNvCxnSpPr>
            <a:cxnSpLocks/>
          </p:cNvCxnSpPr>
          <p:nvPr/>
        </p:nvCxnSpPr>
        <p:spPr>
          <a:xfrm flipH="1">
            <a:off x="1905000" y="2547902"/>
            <a:ext cx="546370" cy="5619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373103"/>
      </p:ext>
    </p:extLst>
  </p:cSld>
  <p:clrMapOvr>
    <a:masterClrMapping/>
  </p:clrMapOvr>
  <mc:AlternateContent xmlns:mc="http://schemas.openxmlformats.org/markup-compatibility/2006" xmlns:p14="http://schemas.microsoft.com/office/powerpoint/2010/main">
    <mc:Choice Requires="p14">
      <p:transition spd="slow" p14:dur="2000" advTm="27647"/>
    </mc:Choice>
    <mc:Fallback xmlns="">
      <p:transition spd="slow" advTm="27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5"/>
          <p:cNvSpPr>
            <a:spLocks noGrp="1"/>
          </p:cNvSpPr>
          <p:nvPr>
            <p:ph idx="1"/>
          </p:nvPr>
        </p:nvSpPr>
        <p:spPr>
          <a:xfrm>
            <a:off x="228600" y="1371600"/>
            <a:ext cx="8610600" cy="5334000"/>
          </a:xfrm>
        </p:spPr>
        <p:txBody>
          <a:bodyPr>
            <a:normAutofit/>
          </a:bodyPr>
          <a:lstStyle/>
          <a:p>
            <a:pPr marL="0" indent="0">
              <a:buClr>
                <a:schemeClr val="accent2">
                  <a:lumMod val="75000"/>
                </a:schemeClr>
              </a:buClr>
              <a:buSzPct val="100000"/>
              <a:buNone/>
            </a:pPr>
            <a:r>
              <a:rPr lang="en-US" sz="1600" b="1" dirty="0">
                <a:solidFill>
                  <a:schemeClr val="bg1"/>
                </a:solidFill>
                <a:latin typeface="Book Antiqua" panose="02040602050305030304" pitchFamily="18" charset="0"/>
              </a:rPr>
              <a:t>What is a Military Deposit?</a:t>
            </a:r>
          </a:p>
          <a:p>
            <a:pPr lvl="1">
              <a:buClr>
                <a:schemeClr val="accent2">
                  <a:lumMod val="75000"/>
                </a:schemeClr>
              </a:buClr>
              <a:buSzPct val="100000"/>
            </a:pPr>
            <a:r>
              <a:rPr lang="en-US" sz="1600" dirty="0">
                <a:solidFill>
                  <a:schemeClr val="tx1"/>
                </a:solidFill>
                <a:latin typeface="Book Antiqua" panose="02040602050305030304" pitchFamily="18" charset="0"/>
              </a:rPr>
              <a:t>Since you are </a:t>
            </a:r>
            <a:r>
              <a:rPr lang="en-US" sz="1600" b="1" u="sng" dirty="0">
                <a:solidFill>
                  <a:schemeClr val="bg1"/>
                </a:solidFill>
                <a:latin typeface="Book Antiqua" panose="02040602050305030304" pitchFamily="18" charset="0"/>
              </a:rPr>
              <a:t>covered by FERS</a:t>
            </a:r>
            <a:r>
              <a:rPr lang="en-US" sz="1600" dirty="0">
                <a:solidFill>
                  <a:schemeClr val="tx1"/>
                </a:solidFill>
                <a:latin typeface="Book Antiqua" panose="02040602050305030304" pitchFamily="18" charset="0"/>
              </a:rPr>
              <a:t>, you are eligible to pay a deposit to obtain credit for your military service performed</a:t>
            </a:r>
            <a:r>
              <a:rPr lang="en-US" sz="1600" dirty="0">
                <a:latin typeface="Book Antiqua" panose="02040602050305030304" pitchFamily="18" charset="0"/>
              </a:rPr>
              <a:t> </a:t>
            </a:r>
            <a:r>
              <a:rPr lang="en-US" sz="1600" b="1" dirty="0">
                <a:solidFill>
                  <a:schemeClr val="tx1"/>
                </a:solidFill>
                <a:latin typeface="Book Antiqua" panose="02040602050305030304" pitchFamily="18" charset="0"/>
              </a:rPr>
              <a:t>after December 31</a:t>
            </a:r>
            <a:r>
              <a:rPr lang="en-US" sz="1600" b="1" baseline="30000" dirty="0">
                <a:solidFill>
                  <a:schemeClr val="tx1"/>
                </a:solidFill>
                <a:latin typeface="Book Antiqua" panose="02040602050305030304" pitchFamily="18" charset="0"/>
              </a:rPr>
              <a:t>st</a:t>
            </a:r>
            <a:r>
              <a:rPr lang="en-US" sz="1600" b="1" dirty="0">
                <a:solidFill>
                  <a:schemeClr val="tx1"/>
                </a:solidFill>
                <a:latin typeface="Book Antiqua" panose="02040602050305030304" pitchFamily="18" charset="0"/>
              </a:rPr>
              <a:t>, 1956</a:t>
            </a:r>
            <a:r>
              <a:rPr lang="en-US" sz="1600" dirty="0">
                <a:solidFill>
                  <a:schemeClr val="tx1"/>
                </a:solidFill>
                <a:latin typeface="Book Antiqua" panose="02040602050305030304" pitchFamily="18" charset="0"/>
              </a:rPr>
              <a:t>.</a:t>
            </a:r>
            <a:r>
              <a:rPr lang="en-US" sz="1600" dirty="0">
                <a:latin typeface="Book Antiqua" panose="02040602050305030304" pitchFamily="18" charset="0"/>
              </a:rPr>
              <a:t>  </a:t>
            </a:r>
            <a:r>
              <a:rPr lang="en-US" sz="1600" b="1" u="sng" dirty="0">
                <a:solidFill>
                  <a:srgbClr val="FFFF66"/>
                </a:solidFill>
                <a:latin typeface="Book Antiqua" panose="02040602050305030304" pitchFamily="18" charset="0"/>
              </a:rPr>
              <a:t>(You must contact the Human Resources Office to discuss which military service is creditable) </a:t>
            </a:r>
          </a:p>
          <a:p>
            <a:pPr marL="0" indent="0">
              <a:buClr>
                <a:schemeClr val="accent2">
                  <a:lumMod val="75000"/>
                </a:schemeClr>
              </a:buClr>
              <a:buSzPct val="100000"/>
              <a:buNone/>
            </a:pPr>
            <a:r>
              <a:rPr lang="en-US" sz="1600" b="1" dirty="0">
                <a:solidFill>
                  <a:schemeClr val="bg1"/>
                </a:solidFill>
                <a:latin typeface="Book Antiqua" panose="02040602050305030304" pitchFamily="18" charset="0"/>
              </a:rPr>
              <a:t>What happens if I do not buy back my Military Service?</a:t>
            </a:r>
          </a:p>
          <a:p>
            <a:pPr lvl="1">
              <a:buClr>
                <a:schemeClr val="accent2">
                  <a:lumMod val="75000"/>
                </a:schemeClr>
              </a:buClr>
              <a:buSzPct val="100000"/>
              <a:buFont typeface="Wingdings 2" panose="05020102010507070707" pitchFamily="18" charset="2"/>
              <a:buChar char=""/>
            </a:pPr>
            <a:r>
              <a:rPr lang="en-US" sz="1600" b="1" u="sng" dirty="0">
                <a:solidFill>
                  <a:schemeClr val="tx1"/>
                </a:solidFill>
                <a:latin typeface="Book Antiqua" panose="02040602050305030304" pitchFamily="18" charset="0"/>
              </a:rPr>
              <a:t>Payment is Optional</a:t>
            </a:r>
            <a:r>
              <a:rPr lang="en-US" sz="1600" dirty="0">
                <a:solidFill>
                  <a:schemeClr val="tx1"/>
                </a:solidFill>
                <a:latin typeface="Book Antiqua" panose="02040602050305030304" pitchFamily="18" charset="0"/>
              </a:rPr>
              <a:t>. You </a:t>
            </a:r>
            <a:r>
              <a:rPr lang="en-US" sz="1600" b="1" u="sng" dirty="0">
                <a:solidFill>
                  <a:schemeClr val="tx1"/>
                </a:solidFill>
                <a:latin typeface="Book Antiqua" panose="02040602050305030304" pitchFamily="18" charset="0"/>
              </a:rPr>
              <a:t>do not</a:t>
            </a:r>
            <a:r>
              <a:rPr lang="en-US" sz="1600" dirty="0">
                <a:solidFill>
                  <a:schemeClr val="tx1"/>
                </a:solidFill>
                <a:latin typeface="Book Antiqua" panose="02040602050305030304" pitchFamily="18" charset="0"/>
              </a:rPr>
              <a:t> have to pay if you </a:t>
            </a:r>
            <a:r>
              <a:rPr lang="en-US" sz="1600" b="1" u="sng" dirty="0">
                <a:solidFill>
                  <a:schemeClr val="tx1"/>
                </a:solidFill>
                <a:latin typeface="Book Antiqua" panose="02040602050305030304" pitchFamily="18" charset="0"/>
              </a:rPr>
              <a:t>do not</a:t>
            </a:r>
            <a:r>
              <a:rPr lang="en-US" sz="1600" dirty="0">
                <a:solidFill>
                  <a:schemeClr val="tx1"/>
                </a:solidFill>
                <a:latin typeface="Book Antiqua" panose="02040602050305030304" pitchFamily="18" charset="0"/>
              </a:rPr>
              <a:t> want to. Although, you </a:t>
            </a:r>
            <a:r>
              <a:rPr lang="en-US" sz="1600" b="1" u="sng" dirty="0">
                <a:solidFill>
                  <a:schemeClr val="tx1"/>
                </a:solidFill>
                <a:latin typeface="Book Antiqua" panose="02040602050305030304" pitchFamily="18" charset="0"/>
              </a:rPr>
              <a:t>will not</a:t>
            </a:r>
            <a:r>
              <a:rPr lang="en-US" sz="1600" dirty="0">
                <a:solidFill>
                  <a:schemeClr val="tx1"/>
                </a:solidFill>
                <a:latin typeface="Book Antiqua" panose="02040602050305030304" pitchFamily="18" charset="0"/>
              </a:rPr>
              <a:t> receive any credit for it toward retirement, including your eligibility to receive an annuity and computing your average salary.</a:t>
            </a:r>
          </a:p>
          <a:p>
            <a:pPr lvl="1">
              <a:buClr>
                <a:schemeClr val="accent2">
                  <a:lumMod val="75000"/>
                </a:schemeClr>
              </a:buClr>
              <a:buSzPct val="100000"/>
              <a:buFont typeface="Wingdings 2" panose="05020102010507070707" pitchFamily="18" charset="2"/>
              <a:buChar char=""/>
            </a:pPr>
            <a:r>
              <a:rPr lang="en-US" sz="1600" b="1" u="sng" dirty="0">
                <a:solidFill>
                  <a:schemeClr val="tx1"/>
                </a:solidFill>
                <a:latin typeface="Book Antiqua" panose="02040602050305030304" pitchFamily="18" charset="0"/>
              </a:rPr>
              <a:t>Interest accrues annually</a:t>
            </a:r>
            <a:r>
              <a:rPr lang="en-US" sz="1600" dirty="0">
                <a:solidFill>
                  <a:schemeClr val="tx1"/>
                </a:solidFill>
                <a:latin typeface="Book Antiqua" panose="02040602050305030304" pitchFamily="18" charset="0"/>
              </a:rPr>
              <a:t> on the outstanding balance and is compounded annually until the outstanding balance is deposited, annuity, whichever is earlier.</a:t>
            </a:r>
          </a:p>
          <a:p>
            <a:pPr marL="0" indent="0">
              <a:buClr>
                <a:schemeClr val="accent2">
                  <a:lumMod val="75000"/>
                </a:schemeClr>
              </a:buClr>
              <a:buSzPct val="100000"/>
              <a:buNone/>
            </a:pPr>
            <a:r>
              <a:rPr lang="en-US" sz="1600" b="1" dirty="0">
                <a:solidFill>
                  <a:schemeClr val="bg1"/>
                </a:solidFill>
                <a:latin typeface="Book Antiqua" panose="02040602050305030304" pitchFamily="18" charset="0"/>
              </a:rPr>
              <a:t>How do I start a Military Deposit?</a:t>
            </a:r>
          </a:p>
          <a:p>
            <a:pPr lvl="1">
              <a:buClr>
                <a:schemeClr val="accent2">
                  <a:lumMod val="75000"/>
                </a:schemeClr>
              </a:buClr>
              <a:buSzPct val="100000"/>
              <a:buFont typeface="Wingdings 2" panose="05020102010507070707" pitchFamily="18" charset="2"/>
              <a:buChar char=""/>
            </a:pPr>
            <a:r>
              <a:rPr lang="en-US" sz="1600" dirty="0">
                <a:solidFill>
                  <a:schemeClr val="tx1"/>
                </a:solidFill>
                <a:latin typeface="Book Antiqua" panose="02040602050305030304" pitchFamily="18" charset="0"/>
              </a:rPr>
              <a:t>You may do so by </a:t>
            </a:r>
            <a:r>
              <a:rPr lang="en-US" sz="1600" b="1" u="sng" dirty="0">
                <a:solidFill>
                  <a:schemeClr val="bg1"/>
                </a:solidFill>
                <a:latin typeface="Book Antiqua" panose="02040602050305030304" pitchFamily="18" charset="0"/>
              </a:rPr>
              <a:t>emailing all Active-Duty Orders and DD214s</a:t>
            </a:r>
            <a:r>
              <a:rPr lang="en-US" sz="1600" b="1" dirty="0">
                <a:solidFill>
                  <a:schemeClr val="bg1"/>
                </a:solidFill>
                <a:latin typeface="Book Antiqua" panose="02040602050305030304" pitchFamily="18" charset="0"/>
              </a:rPr>
              <a:t> </a:t>
            </a:r>
            <a:r>
              <a:rPr lang="en-US" sz="1600" dirty="0">
                <a:solidFill>
                  <a:schemeClr val="tx1"/>
                </a:solidFill>
                <a:latin typeface="Book Antiqua" panose="02040602050305030304" pitchFamily="18" charset="0"/>
              </a:rPr>
              <a:t>to your </a:t>
            </a:r>
            <a:r>
              <a:rPr lang="en-US" sz="1600" b="1" dirty="0">
                <a:solidFill>
                  <a:schemeClr val="tx1"/>
                </a:solidFill>
                <a:latin typeface="Book Antiqua" panose="02040602050305030304" pitchFamily="18" charset="0"/>
              </a:rPr>
              <a:t>Human Resources Office with </a:t>
            </a:r>
            <a:r>
              <a:rPr lang="en-US" sz="1600" b="1" dirty="0">
                <a:solidFill>
                  <a:schemeClr val="bg1"/>
                </a:solidFill>
                <a:latin typeface="Book Antiqua" panose="02040602050305030304" pitchFamily="18" charset="0"/>
              </a:rPr>
              <a:t>Subject Line: Military Deposit</a:t>
            </a:r>
            <a:r>
              <a:rPr lang="en-US" sz="1600" dirty="0">
                <a:solidFill>
                  <a:schemeClr val="tx1"/>
                </a:solidFill>
                <a:latin typeface="Book Antiqua" panose="02040602050305030304" pitchFamily="18" charset="0"/>
              </a:rPr>
              <a:t>.</a:t>
            </a:r>
            <a:r>
              <a:rPr lang="en-US" sz="1600" dirty="0">
                <a:latin typeface="Book Antiqua" panose="02040602050305030304" pitchFamily="18" charset="0"/>
              </a:rPr>
              <a:t>  </a:t>
            </a:r>
          </a:p>
          <a:p>
            <a:pPr lvl="1">
              <a:buClr>
                <a:schemeClr val="accent2">
                  <a:lumMod val="75000"/>
                </a:schemeClr>
              </a:buClr>
              <a:buSzPct val="100000"/>
              <a:buFont typeface="Wingdings 2" panose="05020102010507070707" pitchFamily="18" charset="2"/>
              <a:buChar char=""/>
            </a:pPr>
            <a:r>
              <a:rPr lang="en-US" sz="1600" dirty="0">
                <a:solidFill>
                  <a:schemeClr val="tx1"/>
                </a:solidFill>
                <a:latin typeface="Book Antiqua" panose="02040602050305030304" pitchFamily="18" charset="0"/>
              </a:rPr>
              <a:t>For </a:t>
            </a:r>
            <a:r>
              <a:rPr lang="en-US" sz="1600" b="1" dirty="0">
                <a:solidFill>
                  <a:schemeClr val="bg1"/>
                </a:solidFill>
                <a:latin typeface="Book Antiqua" panose="02040602050305030304" pitchFamily="18" charset="0"/>
              </a:rPr>
              <a:t>OPM</a:t>
            </a:r>
            <a:r>
              <a:rPr lang="en-US" sz="1600" dirty="0">
                <a:solidFill>
                  <a:schemeClr val="tx1"/>
                </a:solidFill>
                <a:latin typeface="Book Antiqua" panose="02040602050305030304" pitchFamily="18" charset="0"/>
              </a:rPr>
              <a:t> to grant </a:t>
            </a:r>
            <a:r>
              <a:rPr lang="en-US" sz="1600" b="1" u="sng" dirty="0">
                <a:solidFill>
                  <a:schemeClr val="tx1"/>
                </a:solidFill>
                <a:latin typeface="Book Antiqua" panose="02040602050305030304" pitchFamily="18" charset="0"/>
              </a:rPr>
              <a:t>active-duty military service credit under the CSRS or FERS</a:t>
            </a:r>
            <a:r>
              <a:rPr lang="en-US" sz="1600" b="1" dirty="0">
                <a:solidFill>
                  <a:schemeClr val="tx1"/>
                </a:solidFill>
                <a:latin typeface="Book Antiqua" panose="02040602050305030304" pitchFamily="18" charset="0"/>
              </a:rPr>
              <a:t> </a:t>
            </a:r>
            <a:r>
              <a:rPr lang="en-US" sz="1600" b="1" u="sng" dirty="0">
                <a:solidFill>
                  <a:schemeClr val="tx1"/>
                </a:solidFill>
                <a:latin typeface="Book Antiqua" panose="02040602050305030304" pitchFamily="18" charset="0"/>
              </a:rPr>
              <a:t>retirement systems</a:t>
            </a:r>
            <a:r>
              <a:rPr lang="en-US" sz="1600" dirty="0">
                <a:solidFill>
                  <a:schemeClr val="tx1"/>
                </a:solidFill>
                <a:latin typeface="Book Antiqua" panose="02040602050305030304" pitchFamily="18" charset="0"/>
              </a:rPr>
              <a:t>, the employee </a:t>
            </a:r>
            <a:r>
              <a:rPr lang="en-US" sz="1600" b="1" u="sng" dirty="0">
                <a:solidFill>
                  <a:schemeClr val="tx1"/>
                </a:solidFill>
                <a:latin typeface="Book Antiqua" panose="02040602050305030304" pitchFamily="18" charset="0"/>
              </a:rPr>
              <a:t>must provide</a:t>
            </a:r>
            <a:r>
              <a:rPr lang="en-US" sz="1600" b="1" dirty="0">
                <a:solidFill>
                  <a:schemeClr val="tx1"/>
                </a:solidFill>
                <a:latin typeface="Book Antiqua" panose="02040602050305030304" pitchFamily="18" charset="0"/>
              </a:rPr>
              <a:t> proof of honorable service</a:t>
            </a:r>
            <a:r>
              <a:rPr lang="en-US" sz="1600" dirty="0">
                <a:solidFill>
                  <a:schemeClr val="tx1"/>
                </a:solidFill>
                <a:latin typeface="Book Antiqua" panose="02040602050305030304" pitchFamily="18" charset="0"/>
              </a:rPr>
              <a:t>, </a:t>
            </a:r>
            <a:r>
              <a:rPr lang="en-US" sz="1600" b="1" dirty="0">
                <a:solidFill>
                  <a:schemeClr val="tx1"/>
                </a:solidFill>
                <a:latin typeface="Book Antiqua" panose="02040602050305030304" pitchFamily="18" charset="0"/>
              </a:rPr>
              <a:t>type of active-duty service</a:t>
            </a:r>
            <a:r>
              <a:rPr lang="en-US" sz="1600" dirty="0">
                <a:solidFill>
                  <a:schemeClr val="tx1"/>
                </a:solidFill>
                <a:latin typeface="Book Antiqua" panose="02040602050305030304" pitchFamily="18" charset="0"/>
              </a:rPr>
              <a:t> and the </a:t>
            </a:r>
            <a:r>
              <a:rPr lang="en-US" sz="1600" b="1" dirty="0">
                <a:solidFill>
                  <a:schemeClr val="tx1"/>
                </a:solidFill>
                <a:latin typeface="Book Antiqua" panose="02040602050305030304" pitchFamily="18" charset="0"/>
              </a:rPr>
              <a:t>active-duty dates</a:t>
            </a:r>
            <a:r>
              <a:rPr lang="en-US" sz="1600" dirty="0">
                <a:solidFill>
                  <a:schemeClr val="tx1"/>
                </a:solidFill>
                <a:latin typeface="Book Antiqua" panose="02040602050305030304" pitchFamily="18" charset="0"/>
              </a:rPr>
              <a:t>. </a:t>
            </a:r>
          </a:p>
          <a:p>
            <a:pPr marL="0" indent="0">
              <a:buClr>
                <a:schemeClr val="accent2">
                  <a:lumMod val="75000"/>
                </a:schemeClr>
              </a:buClr>
              <a:buSzPct val="100000"/>
              <a:buNone/>
            </a:pPr>
            <a:r>
              <a:rPr lang="en-US" sz="1600" b="1" dirty="0">
                <a:solidFill>
                  <a:schemeClr val="bg1"/>
                </a:solidFill>
                <a:latin typeface="Book Antiqua" panose="02040602050305030304" pitchFamily="18" charset="0"/>
              </a:rPr>
              <a:t>Do I have to have my Military Deposit paid in full prior to separating?</a:t>
            </a:r>
            <a:endParaRPr lang="en-US" sz="1600" dirty="0">
              <a:solidFill>
                <a:schemeClr val="tx1"/>
              </a:solidFill>
              <a:latin typeface="Book Antiqua" panose="02040602050305030304" pitchFamily="18" charset="0"/>
            </a:endParaRPr>
          </a:p>
          <a:p>
            <a:pPr lvl="1">
              <a:buClr>
                <a:schemeClr val="accent2">
                  <a:lumMod val="75000"/>
                </a:schemeClr>
              </a:buClr>
              <a:buSzPct val="100000"/>
              <a:buFont typeface="Wingdings 2" panose="05020102010507070707" pitchFamily="18" charset="2"/>
              <a:buChar char=""/>
            </a:pPr>
            <a:r>
              <a:rPr lang="en-US" sz="1600" dirty="0">
                <a:solidFill>
                  <a:schemeClr val="tx1"/>
                </a:solidFill>
                <a:latin typeface="Book Antiqua" panose="02040602050305030304" pitchFamily="18" charset="0"/>
              </a:rPr>
              <a:t>Military service deposits </a:t>
            </a:r>
            <a:r>
              <a:rPr lang="en-US" sz="1600" b="1" u="sng" dirty="0">
                <a:solidFill>
                  <a:schemeClr val="bg1"/>
                </a:solidFill>
                <a:latin typeface="Book Antiqua" panose="02040602050305030304" pitchFamily="18" charset="0"/>
              </a:rPr>
              <a:t>must be paid in full</a:t>
            </a:r>
            <a:r>
              <a:rPr lang="en-US" sz="1600" dirty="0">
                <a:solidFill>
                  <a:schemeClr val="bg1"/>
                </a:solidFill>
                <a:latin typeface="Book Antiqua" panose="02040602050305030304" pitchFamily="18" charset="0"/>
              </a:rPr>
              <a:t> </a:t>
            </a:r>
            <a:r>
              <a:rPr lang="en-US" sz="1600" dirty="0">
                <a:solidFill>
                  <a:schemeClr val="tx1"/>
                </a:solidFill>
                <a:latin typeface="Book Antiqua" panose="02040602050305030304" pitchFamily="18" charset="0"/>
              </a:rPr>
              <a:t>prior to the date of separation for retirement.</a:t>
            </a:r>
          </a:p>
          <a:p>
            <a:pPr marL="365760" lvl="1" indent="0">
              <a:buClr>
                <a:schemeClr val="accent2">
                  <a:lumMod val="75000"/>
                </a:schemeClr>
              </a:buClr>
              <a:buSzPct val="100000"/>
              <a:buNone/>
            </a:pPr>
            <a:endParaRPr lang="en-US" sz="1600" dirty="0">
              <a:solidFill>
                <a:schemeClr val="tx1"/>
              </a:solidFill>
              <a:latin typeface="Book Antiqua" panose="02040602050305030304" pitchFamily="18" charset="0"/>
            </a:endParaRPr>
          </a:p>
          <a:p>
            <a:pPr marL="365760" lvl="1" indent="0">
              <a:buClr>
                <a:schemeClr val="accent2">
                  <a:lumMod val="75000"/>
                </a:schemeClr>
              </a:buClr>
              <a:buSzPct val="100000"/>
              <a:buNone/>
            </a:pPr>
            <a:endParaRPr lang="en-US" sz="1600" dirty="0">
              <a:solidFill>
                <a:schemeClr val="tx1"/>
              </a:solidFill>
              <a:latin typeface="Book Antiqua" panose="02040602050305030304" pitchFamily="18" charset="0"/>
            </a:endParaRPr>
          </a:p>
        </p:txBody>
      </p:sp>
      <p:sp>
        <p:nvSpPr>
          <p:cNvPr id="28674" name="Title 4"/>
          <p:cNvSpPr>
            <a:spLocks noGrp="1"/>
          </p:cNvSpPr>
          <p:nvPr>
            <p:ph type="title"/>
          </p:nvPr>
        </p:nvSpPr>
        <p:spPr>
          <a:xfrm>
            <a:off x="1295400" y="228600"/>
            <a:ext cx="6553200" cy="1524000"/>
          </a:xfrm>
        </p:spPr>
        <p:txBody>
          <a:bodyPr>
            <a:normAutofit/>
          </a:bodyPr>
          <a:lstStyle/>
          <a:p>
            <a:pPr algn="ctr"/>
            <a:r>
              <a:rPr lang="en-US" sz="4400" b="1">
                <a:latin typeface="Book Antiqua" panose="02040602050305030304" pitchFamily="18" charset="0"/>
              </a:rPr>
              <a:t>Military Deposit (FERS)</a:t>
            </a:r>
            <a:br>
              <a:rPr lang="en-US" sz="4400" b="1">
                <a:latin typeface="Book Antiqua" panose="02040602050305030304" pitchFamily="18" charset="0"/>
              </a:rPr>
            </a:br>
            <a:endParaRPr lang="en-US" sz="4400" b="1">
              <a:latin typeface="Book Antiqua" panose="02040602050305030304" pitchFamily="18" charset="0"/>
            </a:endParaRPr>
          </a:p>
        </p:txBody>
      </p:sp>
      <p:pic>
        <p:nvPicPr>
          <p:cNvPr id="28727" name="Audio 28726">
            <a:hlinkClick r:id="" action="ppaction://media"/>
            <a:extLst>
              <a:ext uri="{FF2B5EF4-FFF2-40B4-BE49-F238E27FC236}">
                <a16:creationId xmlns:a16="http://schemas.microsoft.com/office/drawing/2014/main" id="{CB2FFCCA-941B-2ABD-1322-6813D47176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7817"/>
    </mc:Choice>
    <mc:Fallback xmlns="">
      <p:transition spd="slow" advTm="117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7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72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190500" y="1143000"/>
            <a:ext cx="8763000" cy="5257800"/>
          </a:xfrm>
        </p:spPr>
        <p:txBody>
          <a:bodyPr>
            <a:noAutofit/>
          </a:bodyPr>
          <a:lstStyle/>
          <a:p>
            <a:pPr marL="0" indent="0">
              <a:buNone/>
            </a:pPr>
            <a:endParaRPr lang="en-US" sz="1600" b="1" dirty="0">
              <a:solidFill>
                <a:schemeClr val="bg1"/>
              </a:solidFill>
              <a:latin typeface="Book Antiqua" panose="02040602050305030304" pitchFamily="18" charset="0"/>
            </a:endParaRPr>
          </a:p>
          <a:p>
            <a:pPr marL="0" indent="0">
              <a:buNone/>
            </a:pPr>
            <a:r>
              <a:rPr lang="en-US" sz="1800" b="1" dirty="0">
                <a:solidFill>
                  <a:schemeClr val="bg1"/>
                </a:solidFill>
                <a:latin typeface="Book Antiqua" panose="02040602050305030304" pitchFamily="18" charset="0"/>
              </a:rPr>
              <a:t>How soon can I retire or separate after buying back my time?</a:t>
            </a:r>
          </a:p>
          <a:p>
            <a:pPr>
              <a:buClr>
                <a:schemeClr val="accent2">
                  <a:lumMod val="75000"/>
                </a:schemeClr>
              </a:buClr>
              <a:buSzPct val="100000"/>
              <a:buFont typeface="Wingdings 2" panose="05020102010507070707" pitchFamily="18" charset="2"/>
              <a:buChar char=""/>
            </a:pPr>
            <a:r>
              <a:rPr lang="en-US" sz="1800" dirty="0">
                <a:latin typeface="Book Antiqua" panose="02040602050305030304" pitchFamily="18" charset="0"/>
              </a:rPr>
              <a:t>Employees </a:t>
            </a:r>
            <a:r>
              <a:rPr lang="en-US" sz="1800" b="1" u="sng" dirty="0">
                <a:latin typeface="Book Antiqua" panose="02040602050305030304" pitchFamily="18" charset="0"/>
              </a:rPr>
              <a:t>should allow</a:t>
            </a:r>
            <a:r>
              <a:rPr lang="en-US" sz="1800" dirty="0">
                <a:latin typeface="Book Antiqua" panose="02040602050305030304" pitchFamily="18" charset="0"/>
              </a:rPr>
              <a:t> a </a:t>
            </a:r>
            <a:r>
              <a:rPr lang="en-US" sz="1800" b="1" dirty="0">
                <a:solidFill>
                  <a:srgbClr val="FFFF66"/>
                </a:solidFill>
                <a:latin typeface="Book Antiqua" panose="02040602050305030304" pitchFamily="18" charset="0"/>
              </a:rPr>
              <a:t>minimum of 180 days</a:t>
            </a:r>
            <a:r>
              <a:rPr lang="en-US" sz="1800" dirty="0">
                <a:solidFill>
                  <a:srgbClr val="FFFF66"/>
                </a:solidFill>
                <a:latin typeface="Book Antiqua" panose="02040602050305030304" pitchFamily="18" charset="0"/>
              </a:rPr>
              <a:t> </a:t>
            </a:r>
            <a:r>
              <a:rPr lang="en-US" sz="1800" dirty="0">
                <a:latin typeface="Book Antiqua" panose="02040602050305030304" pitchFamily="18" charset="0"/>
              </a:rPr>
              <a:t>processing time </a:t>
            </a:r>
            <a:r>
              <a:rPr lang="en-US" sz="1800" b="1" u="sng" dirty="0">
                <a:solidFill>
                  <a:schemeClr val="bg1"/>
                </a:solidFill>
                <a:latin typeface="Book Antiqua" panose="02040602050305030304" pitchFamily="18" charset="0"/>
              </a:rPr>
              <a:t>prior to their anticipated date of retirement</a:t>
            </a:r>
            <a:r>
              <a:rPr lang="en-US" sz="1800" dirty="0">
                <a:solidFill>
                  <a:schemeClr val="bg1"/>
                </a:solidFill>
                <a:latin typeface="Book Antiqua" panose="02040602050305030304" pitchFamily="18" charset="0"/>
              </a:rPr>
              <a:t> </a:t>
            </a:r>
            <a:r>
              <a:rPr lang="en-US" sz="1800" dirty="0">
                <a:latin typeface="Book Antiqua" panose="02040602050305030304" pitchFamily="18" charset="0"/>
              </a:rPr>
              <a:t>to ensure that payment is posted prior to their separation.  </a:t>
            </a:r>
          </a:p>
          <a:p>
            <a:pPr>
              <a:buClr>
                <a:schemeClr val="accent2">
                  <a:lumMod val="75000"/>
                </a:schemeClr>
              </a:buClr>
              <a:buSzPct val="100000"/>
              <a:buFont typeface="Wingdings 2" panose="05020102010507070707" pitchFamily="18" charset="2"/>
              <a:buChar char=""/>
            </a:pPr>
            <a:r>
              <a:rPr lang="en-US" sz="1800" dirty="0">
                <a:latin typeface="Book Antiqua" panose="02040602050305030304" pitchFamily="18" charset="0"/>
              </a:rPr>
              <a:t>Employees who are </a:t>
            </a:r>
            <a:r>
              <a:rPr lang="en-US" sz="1800" b="1" u="sng" dirty="0">
                <a:solidFill>
                  <a:schemeClr val="bg1"/>
                </a:solidFill>
                <a:latin typeface="Book Antiqua" panose="02040602050305030304" pitchFamily="18" charset="0"/>
              </a:rPr>
              <a:t>anticipating retirement</a:t>
            </a:r>
            <a:r>
              <a:rPr lang="en-US" sz="1800" dirty="0">
                <a:solidFill>
                  <a:schemeClr val="bg1"/>
                </a:solidFill>
                <a:latin typeface="Book Antiqua" panose="02040602050305030304" pitchFamily="18" charset="0"/>
              </a:rPr>
              <a:t> </a:t>
            </a:r>
            <a:r>
              <a:rPr lang="en-US" sz="1800" dirty="0">
                <a:latin typeface="Book Antiqua" panose="02040602050305030304" pitchFamily="18" charset="0"/>
              </a:rPr>
              <a:t>in the </a:t>
            </a:r>
            <a:r>
              <a:rPr lang="en-US" sz="1800" b="1" dirty="0">
                <a:solidFill>
                  <a:schemeClr val="bg1"/>
                </a:solidFill>
                <a:latin typeface="Book Antiqua" panose="02040602050305030304" pitchFamily="18" charset="0"/>
              </a:rPr>
              <a:t>next 6 months</a:t>
            </a:r>
            <a:r>
              <a:rPr lang="en-US" sz="1800" dirty="0">
                <a:latin typeface="Book Antiqua" panose="02040602050305030304" pitchFamily="18" charset="0"/>
              </a:rPr>
              <a:t> and who wish to pay their military service deposit(s) </a:t>
            </a:r>
            <a:r>
              <a:rPr lang="en-US" sz="1800" b="1" u="sng" dirty="0">
                <a:solidFill>
                  <a:schemeClr val="bg1"/>
                </a:solidFill>
                <a:latin typeface="Book Antiqua" panose="02040602050305030304" pitchFamily="18" charset="0"/>
              </a:rPr>
              <a:t>should initiate</a:t>
            </a:r>
            <a:r>
              <a:rPr lang="en-US" sz="1800" dirty="0">
                <a:solidFill>
                  <a:schemeClr val="bg1"/>
                </a:solidFill>
                <a:latin typeface="Book Antiqua" panose="02040602050305030304" pitchFamily="18" charset="0"/>
              </a:rPr>
              <a:t> </a:t>
            </a:r>
            <a:r>
              <a:rPr lang="en-US" sz="1800" dirty="0">
                <a:latin typeface="Book Antiqua" panose="02040602050305030304" pitchFamily="18" charset="0"/>
              </a:rPr>
              <a:t>the process </a:t>
            </a:r>
            <a:r>
              <a:rPr lang="en-US" sz="1800" b="1" u="sng" dirty="0">
                <a:solidFill>
                  <a:schemeClr val="bg1"/>
                </a:solidFill>
                <a:latin typeface="Book Antiqua" panose="02040602050305030304" pitchFamily="18" charset="0"/>
              </a:rPr>
              <a:t>immediately</a:t>
            </a:r>
            <a:r>
              <a:rPr lang="en-US" sz="1800" dirty="0">
                <a:latin typeface="Book Antiqua" panose="02040602050305030304" pitchFamily="18" charset="0"/>
              </a:rPr>
              <a:t>.  </a:t>
            </a:r>
          </a:p>
          <a:p>
            <a:pPr>
              <a:buClr>
                <a:schemeClr val="accent2">
                  <a:lumMod val="75000"/>
                </a:schemeClr>
              </a:buClr>
              <a:buSzPct val="100000"/>
              <a:buFont typeface="Wingdings 2" panose="05020102010507070707" pitchFamily="18" charset="2"/>
              <a:buChar char=""/>
            </a:pPr>
            <a:r>
              <a:rPr lang="en-US" sz="1800" b="1" dirty="0">
                <a:solidFill>
                  <a:schemeClr val="tx1"/>
                </a:solidFill>
                <a:latin typeface="Book Antiqua" panose="02040602050305030304" pitchFamily="18" charset="0"/>
              </a:rPr>
              <a:t>Once military deposits </a:t>
            </a:r>
            <a:r>
              <a:rPr lang="en-US" sz="1800" b="1" u="sng" dirty="0">
                <a:latin typeface="Book Antiqua" panose="02040602050305030304" pitchFamily="18" charset="0"/>
              </a:rPr>
              <a:t>have been paid in full </a:t>
            </a:r>
            <a:r>
              <a:rPr lang="en-US" sz="1800" b="1" dirty="0">
                <a:latin typeface="Book Antiqua" panose="02040602050305030304" pitchFamily="18" charset="0"/>
              </a:rPr>
              <a:t>you are responsible </a:t>
            </a:r>
            <a:r>
              <a:rPr lang="en-US" sz="1800" b="1" dirty="0">
                <a:solidFill>
                  <a:schemeClr val="tx1"/>
                </a:solidFill>
                <a:latin typeface="Book Antiqua" panose="02040602050305030304" pitchFamily="18" charset="0"/>
              </a:rPr>
              <a:t>to </a:t>
            </a:r>
            <a:r>
              <a:rPr lang="en-US" sz="1800" b="1" u="sng" dirty="0">
                <a:solidFill>
                  <a:srgbClr val="FFFF66"/>
                </a:solidFill>
                <a:latin typeface="Book Antiqua" panose="02040602050305030304" pitchFamily="18" charset="0"/>
              </a:rPr>
              <a:t>forward that paid military deposit receipts the Human Resource Office</a:t>
            </a:r>
            <a:r>
              <a:rPr lang="en-US" sz="1800" b="1" dirty="0">
                <a:latin typeface="Book Antiqua" panose="02040602050305030304" pitchFamily="18" charset="0"/>
              </a:rPr>
              <a:t>, </a:t>
            </a:r>
            <a:r>
              <a:rPr lang="en-US" sz="1800" dirty="0">
                <a:latin typeface="Book Antiqua" panose="02040602050305030304" pitchFamily="18" charset="0"/>
              </a:rPr>
              <a:t>so that a </a:t>
            </a:r>
            <a:r>
              <a:rPr lang="en-US" sz="1800" b="1" u="sng" dirty="0">
                <a:solidFill>
                  <a:schemeClr val="bg1"/>
                </a:solidFill>
                <a:latin typeface="Book Antiqua" panose="02040602050305030304" pitchFamily="18" charset="0"/>
              </a:rPr>
              <a:t>Paid In Full letter</a:t>
            </a:r>
            <a:r>
              <a:rPr lang="en-US" sz="1800" b="1" dirty="0">
                <a:solidFill>
                  <a:schemeClr val="bg1"/>
                </a:solidFill>
                <a:latin typeface="Book Antiqua" panose="02040602050305030304" pitchFamily="18" charset="0"/>
              </a:rPr>
              <a:t> </a:t>
            </a:r>
            <a:r>
              <a:rPr lang="en-US" sz="1800" dirty="0">
                <a:latin typeface="Book Antiqua" panose="02040602050305030304" pitchFamily="18" charset="0"/>
              </a:rPr>
              <a:t>can be requested from </a:t>
            </a:r>
            <a:r>
              <a:rPr lang="en-US" sz="1800" b="1" dirty="0">
                <a:solidFill>
                  <a:schemeClr val="bg1"/>
                </a:solidFill>
                <a:latin typeface="Book Antiqua" panose="02040602050305030304" pitchFamily="18" charset="0"/>
              </a:rPr>
              <a:t>DFAS</a:t>
            </a:r>
            <a:r>
              <a:rPr lang="en-US" sz="1800" dirty="0">
                <a:solidFill>
                  <a:schemeClr val="tx1"/>
                </a:solidFill>
                <a:latin typeface="Book Antiqua" panose="02040602050305030304" pitchFamily="18" charset="0"/>
              </a:rPr>
              <a:t>.</a:t>
            </a:r>
          </a:p>
          <a:p>
            <a:pPr>
              <a:buClr>
                <a:schemeClr val="accent2">
                  <a:lumMod val="75000"/>
                </a:schemeClr>
              </a:buClr>
              <a:buSzPct val="100000"/>
              <a:buFont typeface="Wingdings 2" panose="05020102010507070707" pitchFamily="18" charset="2"/>
              <a:buChar char=""/>
            </a:pPr>
            <a:endParaRPr lang="en-US" sz="1800" dirty="0">
              <a:latin typeface="Book Antiqua" panose="02040602050305030304" pitchFamily="18" charset="0"/>
            </a:endParaRPr>
          </a:p>
          <a:p>
            <a:pPr marL="0" indent="0">
              <a:buClr>
                <a:schemeClr val="accent2">
                  <a:lumMod val="75000"/>
                </a:schemeClr>
              </a:buClr>
              <a:buSzPct val="100000"/>
              <a:buNone/>
            </a:pPr>
            <a:r>
              <a:rPr lang="en-US" sz="1800" b="1" dirty="0">
                <a:solidFill>
                  <a:schemeClr val="bg1"/>
                </a:solidFill>
                <a:latin typeface="Book Antiqua" panose="02040602050305030304" pitchFamily="18" charset="0"/>
              </a:rPr>
              <a:t>ABC-C</a:t>
            </a:r>
            <a:r>
              <a:rPr lang="en-US" sz="1800" dirty="0">
                <a:latin typeface="Book Antiqua" panose="02040602050305030304" pitchFamily="18" charset="0"/>
              </a:rPr>
              <a:t> </a:t>
            </a:r>
            <a:r>
              <a:rPr lang="en-US" sz="1800" dirty="0">
                <a:solidFill>
                  <a:schemeClr val="bg1"/>
                </a:solidFill>
                <a:latin typeface="Book Antiqua" panose="02040602050305030304" pitchFamily="18" charset="0"/>
              </a:rPr>
              <a:t>processes </a:t>
            </a:r>
            <a:r>
              <a:rPr lang="en-US" sz="1800" b="1" u="sng" dirty="0">
                <a:solidFill>
                  <a:schemeClr val="bg1"/>
                </a:solidFill>
                <a:latin typeface="Book Antiqua" panose="02040602050305030304" pitchFamily="18" charset="0"/>
              </a:rPr>
              <a:t>all non-USERRA Post 56 Military Deposits:</a:t>
            </a:r>
          </a:p>
          <a:p>
            <a:pPr lvl="1">
              <a:buClr>
                <a:schemeClr val="accent2">
                  <a:lumMod val="75000"/>
                </a:schemeClr>
              </a:buClr>
              <a:buSzPct val="100000"/>
              <a:buFont typeface="Wingdings 2" panose="05020102010507070707" pitchFamily="18" charset="2"/>
              <a:buChar char=""/>
            </a:pPr>
            <a:r>
              <a:rPr lang="en-US" sz="1800" b="1" dirty="0">
                <a:solidFill>
                  <a:schemeClr val="tx1"/>
                </a:solidFill>
                <a:latin typeface="Book Antiqua" panose="02040602050305030304" pitchFamily="18" charset="0"/>
              </a:rPr>
              <a:t>Title 10</a:t>
            </a:r>
          </a:p>
          <a:p>
            <a:pPr lvl="1">
              <a:buClr>
                <a:schemeClr val="accent2">
                  <a:lumMod val="75000"/>
                </a:schemeClr>
              </a:buClr>
              <a:buSzPct val="100000"/>
              <a:buFont typeface="Wingdings 2" panose="05020102010507070707" pitchFamily="18" charset="2"/>
              <a:buChar char=""/>
            </a:pPr>
            <a:r>
              <a:rPr lang="en-US" sz="1800" b="1" dirty="0">
                <a:solidFill>
                  <a:schemeClr val="tx1"/>
                </a:solidFill>
                <a:latin typeface="Book Antiqua" panose="02040602050305030304" pitchFamily="18" charset="0"/>
              </a:rPr>
              <a:t>Prior to technician or Title 5 service</a:t>
            </a:r>
          </a:p>
          <a:p>
            <a:pPr marL="0" indent="0">
              <a:buClr>
                <a:schemeClr val="accent2">
                  <a:lumMod val="75000"/>
                </a:schemeClr>
              </a:buClr>
              <a:buSzPct val="100000"/>
              <a:buNone/>
            </a:pPr>
            <a:r>
              <a:rPr lang="en-US" sz="1800" b="1" dirty="0">
                <a:solidFill>
                  <a:schemeClr val="bg1"/>
                </a:solidFill>
                <a:latin typeface="Book Antiqua" panose="02040602050305030304" pitchFamily="18" charset="0"/>
              </a:rPr>
              <a:t>HRO</a:t>
            </a:r>
            <a:r>
              <a:rPr lang="en-US" sz="1800" dirty="0">
                <a:latin typeface="Book Antiqua" panose="02040602050305030304" pitchFamily="18" charset="0"/>
              </a:rPr>
              <a:t> </a:t>
            </a:r>
            <a:r>
              <a:rPr lang="en-US" sz="1800" dirty="0">
                <a:solidFill>
                  <a:schemeClr val="bg1"/>
                </a:solidFill>
                <a:latin typeface="Book Antiqua" panose="02040602050305030304" pitchFamily="18" charset="0"/>
              </a:rPr>
              <a:t>processes </a:t>
            </a:r>
            <a:r>
              <a:rPr lang="en-US" sz="1800" b="1" u="sng" dirty="0">
                <a:solidFill>
                  <a:schemeClr val="bg1"/>
                </a:solidFill>
                <a:latin typeface="Book Antiqua" panose="02040602050305030304" pitchFamily="18" charset="0"/>
              </a:rPr>
              <a:t>all USERRA Post 56 Military Deposits:</a:t>
            </a:r>
          </a:p>
          <a:p>
            <a:pPr lvl="1">
              <a:buClr>
                <a:schemeClr val="accent2">
                  <a:lumMod val="75000"/>
                </a:schemeClr>
              </a:buClr>
              <a:buSzPct val="100000"/>
              <a:buFont typeface="Wingdings 2" panose="05020102010507070707" pitchFamily="18" charset="2"/>
              <a:buChar char=""/>
            </a:pPr>
            <a:r>
              <a:rPr lang="en-US" sz="1800" b="1" dirty="0">
                <a:solidFill>
                  <a:schemeClr val="tx1"/>
                </a:solidFill>
                <a:latin typeface="Book Antiqua" panose="02040602050305030304" pitchFamily="18" charset="0"/>
              </a:rPr>
              <a:t>Title 10 or Title 32</a:t>
            </a:r>
          </a:p>
          <a:p>
            <a:pPr lvl="1">
              <a:buClr>
                <a:schemeClr val="accent2">
                  <a:lumMod val="75000"/>
                </a:schemeClr>
              </a:buClr>
              <a:buSzPct val="100000"/>
              <a:buFont typeface="Wingdings 2" panose="05020102010507070707" pitchFamily="18" charset="2"/>
              <a:buChar char=""/>
            </a:pPr>
            <a:r>
              <a:rPr lang="en-US" sz="1800" b="1" dirty="0">
                <a:solidFill>
                  <a:schemeClr val="tx1"/>
                </a:solidFill>
                <a:latin typeface="Book Antiqua" panose="02040602050305030304" pitchFamily="18" charset="0"/>
              </a:rPr>
              <a:t>Interrupts civilian Federal service</a:t>
            </a:r>
          </a:p>
          <a:p>
            <a:pPr marL="0" indent="0">
              <a:buClr>
                <a:schemeClr val="accent2">
                  <a:lumMod val="75000"/>
                </a:schemeClr>
              </a:buClr>
              <a:buSzPct val="100000"/>
              <a:buNone/>
            </a:pPr>
            <a:endParaRPr lang="en-US" sz="1600" dirty="0">
              <a:latin typeface="Book Antiqua" panose="02040602050305030304" pitchFamily="18" charset="0"/>
            </a:endParaRPr>
          </a:p>
          <a:p>
            <a:endParaRPr lang="en-US" sz="2000" dirty="0"/>
          </a:p>
        </p:txBody>
      </p:sp>
      <p:sp>
        <p:nvSpPr>
          <p:cNvPr id="29698" name="Title 1"/>
          <p:cNvSpPr>
            <a:spLocks noGrp="1"/>
          </p:cNvSpPr>
          <p:nvPr>
            <p:ph type="title"/>
          </p:nvPr>
        </p:nvSpPr>
        <p:spPr>
          <a:xfrm>
            <a:off x="0" y="295656"/>
            <a:ext cx="9144000" cy="1219200"/>
          </a:xfrm>
        </p:spPr>
        <p:txBody>
          <a:bodyPr>
            <a:normAutofit fontScale="90000"/>
          </a:bodyPr>
          <a:lstStyle/>
          <a:p>
            <a:pPr algn="ctr"/>
            <a:r>
              <a:rPr lang="en-US" sz="4400" b="1" dirty="0">
                <a:latin typeface="Book Antiqua" panose="02040602050305030304" pitchFamily="18" charset="0"/>
              </a:rPr>
              <a:t>Military Deposit (FERS)</a:t>
            </a:r>
            <a:br>
              <a:rPr lang="en-US" sz="4400" b="1" dirty="0">
                <a:latin typeface="Book Antiqua" panose="02040602050305030304" pitchFamily="18" charset="0"/>
              </a:rPr>
            </a:br>
            <a:r>
              <a:rPr lang="en-US" sz="4400" b="1" dirty="0">
                <a:latin typeface="Book Antiqua" panose="02040602050305030304" pitchFamily="18" charset="0"/>
              </a:rPr>
              <a:t>(Cont.)</a:t>
            </a:r>
          </a:p>
        </p:txBody>
      </p:sp>
      <p:pic>
        <p:nvPicPr>
          <p:cNvPr id="40" name="Audio 39">
            <a:hlinkClick r:id="" action="ppaction://media"/>
            <a:extLst>
              <a:ext uri="{FF2B5EF4-FFF2-40B4-BE49-F238E27FC236}">
                <a16:creationId xmlns:a16="http://schemas.microsoft.com/office/drawing/2014/main" id="{6D107260-12E2-F4B0-2BE7-7BFC885E32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
        <p:nvSpPr>
          <p:cNvPr id="2" name="TextBox 1">
            <a:extLst>
              <a:ext uri="{FF2B5EF4-FFF2-40B4-BE49-F238E27FC236}">
                <a16:creationId xmlns:a16="http://schemas.microsoft.com/office/drawing/2014/main" id="{4B51DC81-805A-397F-CE72-269ABCA329C7}"/>
              </a:ext>
            </a:extLst>
          </p:cNvPr>
          <p:cNvSpPr txBox="1"/>
          <p:nvPr/>
        </p:nvSpPr>
        <p:spPr>
          <a:xfrm>
            <a:off x="6729984" y="3979640"/>
            <a:ext cx="2084832" cy="1477328"/>
          </a:xfrm>
          <a:prstGeom prst="rect">
            <a:avLst/>
          </a:prstGeom>
          <a:solidFill>
            <a:srgbClr val="FF0000"/>
          </a:solidFill>
        </p:spPr>
        <p:txBody>
          <a:bodyPr wrap="square" rtlCol="0">
            <a:spAutoFit/>
          </a:bodyPr>
          <a:lstStyle/>
          <a:p>
            <a:r>
              <a:rPr lang="en-US" dirty="0">
                <a:latin typeface="Book Antiqua" panose="02040602050305030304" pitchFamily="18" charset="0"/>
              </a:rPr>
              <a:t>Sign the Acknowledgment Form included in the New Hire Packet</a:t>
            </a:r>
          </a:p>
        </p:txBody>
      </p:sp>
    </p:spTree>
  </p:cSld>
  <p:clrMapOvr>
    <a:masterClrMapping/>
  </p:clrMapOvr>
  <mc:AlternateContent xmlns:mc="http://schemas.openxmlformats.org/markup-compatibility/2006" xmlns:p14="http://schemas.microsoft.com/office/powerpoint/2010/main">
    <mc:Choice Requires="p14">
      <p:transition spd="slow" p14:dur="2000" advTm="69206"/>
    </mc:Choice>
    <mc:Fallback xmlns="">
      <p:transition spd="slow" advTm="69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68293"/>
            <a:ext cx="8229600" cy="5105400"/>
          </a:xfrm>
        </p:spPr>
        <p:txBody>
          <a:bodyPr>
            <a:normAutofit fontScale="92500" lnSpcReduction="10000"/>
          </a:bodyPr>
          <a:lstStyle/>
          <a:p>
            <a:pPr lvl="1"/>
            <a:endParaRPr lang="en-US" dirty="0"/>
          </a:p>
          <a:p>
            <a:pPr marL="0" indent="0">
              <a:buNone/>
            </a:pPr>
            <a:r>
              <a:rPr lang="en-US" sz="2400" b="1" u="sng" dirty="0">
                <a:latin typeface="Book Antiqua" panose="02040602050305030304" pitchFamily="18" charset="0"/>
              </a:rPr>
              <a:t>Questions on military service deposits and the process for initiating </a:t>
            </a:r>
            <a:r>
              <a:rPr lang="en-US" sz="2400" dirty="0">
                <a:latin typeface="Book Antiqua" panose="02040602050305030304" pitchFamily="18" charset="0"/>
              </a:rPr>
              <a:t>them may be directed to the </a:t>
            </a:r>
            <a:r>
              <a:rPr lang="en-US" sz="2400" b="1" dirty="0">
                <a:solidFill>
                  <a:schemeClr val="bg1"/>
                </a:solidFill>
                <a:latin typeface="Book Antiqua" panose="02040602050305030304" pitchFamily="18" charset="0"/>
              </a:rPr>
              <a:t>Army Benefits Center – Civilian (ABC-C) at 877-276-9287</a:t>
            </a:r>
            <a:r>
              <a:rPr lang="en-US" sz="2400" dirty="0">
                <a:latin typeface="Book Antiqua" panose="02040602050305030304" pitchFamily="18" charset="0"/>
              </a:rPr>
              <a:t> between the </a:t>
            </a:r>
            <a:r>
              <a:rPr lang="en-US" sz="2400" b="1" dirty="0">
                <a:solidFill>
                  <a:schemeClr val="bg1"/>
                </a:solidFill>
                <a:latin typeface="Book Antiqua" panose="02040602050305030304" pitchFamily="18" charset="0"/>
              </a:rPr>
              <a:t>hours of 6:00 AM and 6:00 PM Central Time</a:t>
            </a:r>
            <a:r>
              <a:rPr lang="en-US" sz="2400" dirty="0">
                <a:latin typeface="Book Antiqua" panose="02040602050305030304" pitchFamily="18" charset="0"/>
              </a:rPr>
              <a:t> to speak with a </a:t>
            </a:r>
            <a:r>
              <a:rPr lang="en-US" sz="2400" b="1" u="sng" dirty="0">
                <a:latin typeface="Book Antiqua" panose="02040602050305030304" pitchFamily="18" charset="0"/>
              </a:rPr>
              <a:t>retirement counselor</a:t>
            </a:r>
            <a:r>
              <a:rPr lang="en-US" sz="2400" dirty="0">
                <a:latin typeface="Book Antiqua" panose="02040602050305030304" pitchFamily="18" charset="0"/>
              </a:rPr>
              <a:t>.  </a:t>
            </a:r>
          </a:p>
          <a:p>
            <a:endParaRPr lang="en-US" sz="2400" dirty="0">
              <a:latin typeface="Book Antiqua" panose="02040602050305030304" pitchFamily="18" charset="0"/>
            </a:endParaRPr>
          </a:p>
          <a:p>
            <a:pPr marL="0" indent="0">
              <a:buNone/>
            </a:pPr>
            <a:r>
              <a:rPr lang="en-US" sz="2400" dirty="0">
                <a:latin typeface="Book Antiqua" panose="02040602050305030304" pitchFamily="18" charset="0"/>
              </a:rPr>
              <a:t>Instructions for initiating the military service deposit process are also available on the </a:t>
            </a:r>
            <a:r>
              <a:rPr lang="en-US" sz="2400" b="1" dirty="0">
                <a:solidFill>
                  <a:srgbClr val="FFFF66"/>
                </a:solidFill>
                <a:latin typeface="Book Antiqua" panose="02040602050305030304" pitchFamily="18" charset="0"/>
              </a:rPr>
              <a:t>ABC-C website</a:t>
            </a:r>
            <a:r>
              <a:rPr lang="en-US" sz="2400" dirty="0">
                <a:latin typeface="Book Antiqua" panose="02040602050305030304" pitchFamily="18" charset="0"/>
              </a:rPr>
              <a:t>, </a:t>
            </a:r>
            <a:r>
              <a:rPr lang="en-US" sz="2400" b="1"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CHRA Knowledge Home - ABC-C (army.mil)</a:t>
            </a:r>
            <a:endParaRPr lang="en-US" sz="2400" b="1" dirty="0">
              <a:solidFill>
                <a:srgbClr val="0070C0"/>
              </a:solidFill>
              <a:latin typeface="Book Antiqua" panose="02040602050305030304" pitchFamily="18" charset="0"/>
            </a:endParaRPr>
          </a:p>
          <a:p>
            <a:pPr marL="0" indent="0">
              <a:buNone/>
            </a:pPr>
            <a:endParaRPr lang="en-US" sz="2400" b="1" dirty="0">
              <a:solidFill>
                <a:schemeClr val="bg1"/>
              </a:solidFill>
              <a:latin typeface="Book Antiqua" panose="02040602050305030304" pitchFamily="18" charset="0"/>
            </a:endParaRPr>
          </a:p>
          <a:p>
            <a:pPr marL="0" indent="0">
              <a:lnSpc>
                <a:spcPct val="120000"/>
              </a:lnSpc>
              <a:buNone/>
            </a:pPr>
            <a:r>
              <a:rPr lang="en-US" sz="2400" dirty="0">
                <a:latin typeface="Book Antiqua" panose="02040602050305030304" pitchFamily="18" charset="0"/>
              </a:rPr>
              <a:t>You may also contact </a:t>
            </a:r>
            <a:r>
              <a:rPr lang="en-US" sz="2400" b="1" dirty="0">
                <a:solidFill>
                  <a:srgbClr val="002060"/>
                </a:solidFill>
                <a:latin typeface="Book Antiqua" panose="02040602050305030304" pitchFamily="18" charset="0"/>
              </a:rPr>
              <a:t>Leigh Ann Smith </a:t>
            </a:r>
            <a:r>
              <a:rPr lang="en-US" sz="2400" dirty="0">
                <a:latin typeface="Book Antiqua" panose="02040602050305030304" pitchFamily="18" charset="0"/>
              </a:rPr>
              <a:t>with the </a:t>
            </a:r>
            <a:r>
              <a:rPr lang="en-US" sz="2400" b="1" u="sng" dirty="0">
                <a:solidFill>
                  <a:schemeClr val="bg1"/>
                </a:solidFill>
                <a:latin typeface="Book Antiqua" panose="02040602050305030304" pitchFamily="18" charset="0"/>
              </a:rPr>
              <a:t>Human Resources, Employee Benefits Office</a:t>
            </a:r>
            <a:r>
              <a:rPr lang="en-US" sz="2400" dirty="0">
                <a:latin typeface="Book Antiqua" panose="02040602050305030304" pitchFamily="18" charset="0"/>
              </a:rPr>
              <a:t> </a:t>
            </a:r>
            <a:r>
              <a:rPr lang="en-US" sz="2400" dirty="0">
                <a:solidFill>
                  <a:schemeClr val="bg1"/>
                </a:solidFill>
                <a:latin typeface="Book Antiqua" panose="02040602050305030304" pitchFamily="18" charset="0"/>
              </a:rPr>
              <a:t>leigh.a.smith62.civ@army.mil </a:t>
            </a:r>
            <a:r>
              <a:rPr lang="en-US" sz="2400" dirty="0">
                <a:latin typeface="Book Antiqua" panose="02040602050305030304" pitchFamily="18" charset="0"/>
              </a:rPr>
              <a:t>or </a:t>
            </a:r>
            <a:r>
              <a:rPr lang="en-US" sz="2400" dirty="0">
                <a:solidFill>
                  <a:schemeClr val="bg1"/>
                </a:solidFill>
                <a:latin typeface="Book Antiqua" panose="02040602050305030304" pitchFamily="18" charset="0"/>
              </a:rPr>
              <a:t>573-638-9892</a:t>
            </a:r>
            <a:endParaRPr lang="en-US" dirty="0"/>
          </a:p>
        </p:txBody>
      </p:sp>
      <p:sp>
        <p:nvSpPr>
          <p:cNvPr id="6" name="Title 1">
            <a:extLst>
              <a:ext uri="{FF2B5EF4-FFF2-40B4-BE49-F238E27FC236}">
                <a16:creationId xmlns:a16="http://schemas.microsoft.com/office/drawing/2014/main" id="{D1ABA77A-AE7B-712A-185E-3BC01736C249}"/>
              </a:ext>
            </a:extLst>
          </p:cNvPr>
          <p:cNvSpPr>
            <a:spLocks noGrp="1"/>
          </p:cNvSpPr>
          <p:nvPr>
            <p:ph type="title"/>
          </p:nvPr>
        </p:nvSpPr>
        <p:spPr>
          <a:xfrm>
            <a:off x="457200" y="295656"/>
            <a:ext cx="8229600" cy="1219200"/>
          </a:xfrm>
        </p:spPr>
        <p:txBody>
          <a:bodyPr>
            <a:normAutofit fontScale="90000"/>
          </a:bodyPr>
          <a:lstStyle/>
          <a:p>
            <a:pPr algn="ctr"/>
            <a:r>
              <a:rPr lang="en-US" sz="4400" b="1" dirty="0">
                <a:latin typeface="Book Antiqua" panose="02040602050305030304" pitchFamily="18" charset="0"/>
              </a:rPr>
              <a:t>Military Deposit (FERS)</a:t>
            </a:r>
            <a:br>
              <a:rPr lang="en-US" sz="4400" b="1" dirty="0">
                <a:latin typeface="Book Antiqua" panose="02040602050305030304" pitchFamily="18" charset="0"/>
              </a:rPr>
            </a:br>
            <a:r>
              <a:rPr lang="en-US" sz="4400" b="1" dirty="0">
                <a:latin typeface="Book Antiqua" panose="02040602050305030304" pitchFamily="18" charset="0"/>
              </a:rPr>
              <a:t>(Cont.)</a:t>
            </a:r>
          </a:p>
        </p:txBody>
      </p:sp>
      <p:pic>
        <p:nvPicPr>
          <p:cNvPr id="41" name="Audio 40">
            <a:hlinkClick r:id="" action="ppaction://media"/>
            <a:extLst>
              <a:ext uri="{FF2B5EF4-FFF2-40B4-BE49-F238E27FC236}">
                <a16:creationId xmlns:a16="http://schemas.microsoft.com/office/drawing/2014/main" id="{E07F70F1-E684-CC76-2249-B94A740225D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59688100"/>
      </p:ext>
    </p:extLst>
  </p:cSld>
  <p:clrMapOvr>
    <a:masterClrMapping/>
  </p:clrMapOvr>
  <mc:AlternateContent xmlns:mc="http://schemas.openxmlformats.org/markup-compatibility/2006" xmlns:p14="http://schemas.microsoft.com/office/powerpoint/2010/main">
    <mc:Choice Requires="p14">
      <p:transition spd="slow" p14:dur="2000" advTm="29585"/>
    </mc:Choice>
    <mc:Fallback xmlns="">
      <p:transition spd="slow" advTm="29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97697"/>
            <a:ext cx="8229600" cy="892903"/>
          </a:xfrm>
        </p:spPr>
        <p:txBody>
          <a:bodyPr/>
          <a:lstStyle/>
          <a:p>
            <a:pPr algn="ctr"/>
            <a:r>
              <a:rPr lang="en-US" sz="4400" b="1">
                <a:latin typeface="Book Antiqua" panose="02040602050305030304" pitchFamily="18" charset="0"/>
              </a:rPr>
              <a:t>FEGLI</a:t>
            </a:r>
            <a:r>
              <a:rPr lang="en-US"/>
              <a:t> </a:t>
            </a:r>
          </a:p>
        </p:txBody>
      </p:sp>
      <p:sp>
        <p:nvSpPr>
          <p:cNvPr id="51203" name="Rectangle 2"/>
          <p:cNvSpPr>
            <a:spLocks noChangeArrowheads="1"/>
          </p:cNvSpPr>
          <p:nvPr/>
        </p:nvSpPr>
        <p:spPr bwMode="auto">
          <a:xfrm>
            <a:off x="152400" y="1447800"/>
            <a:ext cx="5105400" cy="5062924"/>
          </a:xfrm>
          <a:prstGeom prst="rect">
            <a:avLst/>
          </a:prstGeom>
          <a:noFill/>
          <a:ln w="9525">
            <a:noFill/>
            <a:miter lim="800000"/>
            <a:headEnd/>
            <a:tailEnd/>
          </a:ln>
        </p:spPr>
        <p:txBody>
          <a:bodyPr wrap="square">
            <a:spAutoFit/>
          </a:bodyPr>
          <a:lstStyle/>
          <a:p>
            <a:pPr marL="285750" indent="-285750">
              <a:buClr>
                <a:schemeClr val="accent2">
                  <a:lumMod val="75000"/>
                </a:schemeClr>
              </a:buClr>
              <a:buFont typeface="Wingdings 2" panose="05020102010507070707" pitchFamily="18" charset="2"/>
              <a:buChar char=""/>
            </a:pPr>
            <a:r>
              <a:rPr lang="en-US" sz="1700" dirty="0"/>
              <a:t> </a:t>
            </a:r>
            <a:r>
              <a:rPr lang="en-US" sz="1700" b="1" u="sng" dirty="0">
                <a:solidFill>
                  <a:schemeClr val="bg1"/>
                </a:solidFill>
                <a:latin typeface="Book Antiqua" panose="02040602050305030304" pitchFamily="18" charset="0"/>
              </a:rPr>
              <a:t>Automatically enrolled </a:t>
            </a:r>
            <a:r>
              <a:rPr lang="en-US" sz="1700" b="1" dirty="0">
                <a:latin typeface="Book Antiqua" panose="02040602050305030304" pitchFamily="18" charset="0"/>
              </a:rPr>
              <a:t>in </a:t>
            </a:r>
            <a:r>
              <a:rPr lang="en-US" sz="1700" b="1" dirty="0">
                <a:solidFill>
                  <a:schemeClr val="bg1"/>
                </a:solidFill>
                <a:latin typeface="Book Antiqua" panose="02040602050305030304" pitchFamily="18" charset="0"/>
              </a:rPr>
              <a:t>Basic</a:t>
            </a:r>
            <a:r>
              <a:rPr lang="en-US" sz="1700" b="1" dirty="0">
                <a:latin typeface="Book Antiqua" panose="02040602050305030304" pitchFamily="18" charset="0"/>
              </a:rPr>
              <a:t>.</a:t>
            </a:r>
          </a:p>
          <a:p>
            <a:pPr>
              <a:buClr>
                <a:schemeClr val="accent2">
                  <a:lumMod val="75000"/>
                </a:schemeClr>
              </a:buClr>
            </a:pPr>
            <a:endParaRPr lang="en-US" sz="1700" b="1" dirty="0">
              <a:latin typeface="Book Antiqua" panose="02040602050305030304" pitchFamily="18" charset="0"/>
            </a:endParaRPr>
          </a:p>
          <a:p>
            <a:pPr marL="285750" indent="-285750">
              <a:buClr>
                <a:schemeClr val="accent2">
                  <a:lumMod val="75000"/>
                </a:schemeClr>
              </a:buClr>
              <a:buFont typeface="Wingdings 2" panose="05020102010507070707" pitchFamily="18" charset="2"/>
              <a:buChar char=""/>
            </a:pPr>
            <a:r>
              <a:rPr lang="en-US" sz="1700" b="1" dirty="0">
                <a:latin typeface="Book Antiqua" panose="02040602050305030304" pitchFamily="18" charset="0"/>
              </a:rPr>
              <a:t>You </a:t>
            </a:r>
            <a:r>
              <a:rPr lang="en-US" sz="1700" b="1" u="sng" dirty="0">
                <a:latin typeface="Book Antiqua" panose="02040602050305030304" pitchFamily="18" charset="0"/>
              </a:rPr>
              <a:t>must maintain Basic</a:t>
            </a:r>
            <a:r>
              <a:rPr lang="en-US" sz="1700" b="1" dirty="0">
                <a:latin typeface="Book Antiqua" panose="02040602050305030304" pitchFamily="18" charset="0"/>
              </a:rPr>
              <a:t> to elect Optional Coverage.</a:t>
            </a:r>
          </a:p>
          <a:p>
            <a:pPr marL="285750" indent="-285750">
              <a:buClr>
                <a:schemeClr val="accent2">
                  <a:lumMod val="75000"/>
                </a:schemeClr>
              </a:buClr>
              <a:buFont typeface="Wingdings 2" panose="05020102010507070707" pitchFamily="18" charset="2"/>
              <a:buChar char=""/>
            </a:pPr>
            <a:endParaRPr lang="en-US" sz="1700" b="1" dirty="0">
              <a:latin typeface="Book Antiqua" panose="02040602050305030304" pitchFamily="18" charset="0"/>
            </a:endParaRPr>
          </a:p>
          <a:p>
            <a:pPr marL="285750" indent="-285750">
              <a:buClr>
                <a:schemeClr val="accent2">
                  <a:lumMod val="75000"/>
                </a:schemeClr>
              </a:buClr>
              <a:buFont typeface="Wingdings 2" panose="05020102010507070707" pitchFamily="18" charset="2"/>
              <a:buChar char=""/>
            </a:pPr>
            <a:r>
              <a:rPr lang="en-US" sz="1700" b="1" u="sng" dirty="0">
                <a:latin typeface="Book Antiqua" panose="02040602050305030304" pitchFamily="18" charset="0"/>
              </a:rPr>
              <a:t>Elections can be made through</a:t>
            </a:r>
            <a:r>
              <a:rPr lang="en-US" sz="1700" b="1" dirty="0">
                <a:latin typeface="Book Antiqua" panose="02040602050305030304" pitchFamily="18" charset="0"/>
              </a:rPr>
              <a:t> the </a:t>
            </a:r>
            <a:r>
              <a:rPr lang="en-US" sz="1700" b="1" dirty="0">
                <a:solidFill>
                  <a:schemeClr val="bg1"/>
                </a:solidFill>
                <a:latin typeface="Book Antiqua" panose="02040602050305030304" pitchFamily="18" charset="0"/>
              </a:rPr>
              <a:t>GRB Platform</a:t>
            </a:r>
            <a:r>
              <a:rPr lang="en-US" sz="1700" b="1" dirty="0">
                <a:latin typeface="Book Antiqua" panose="02040602050305030304" pitchFamily="18" charset="0"/>
              </a:rPr>
              <a:t> website or using the automated telephone system.  </a:t>
            </a:r>
          </a:p>
          <a:p>
            <a:pPr marL="285750" indent="-285750">
              <a:buClr>
                <a:schemeClr val="accent2">
                  <a:lumMod val="75000"/>
                </a:schemeClr>
              </a:buClr>
              <a:buFont typeface="Wingdings 2" panose="05020102010507070707" pitchFamily="18" charset="2"/>
              <a:buChar char=""/>
            </a:pPr>
            <a:endParaRPr lang="en-US" sz="1700" b="1" dirty="0">
              <a:latin typeface="Book Antiqua" panose="02040602050305030304" pitchFamily="18" charset="0"/>
            </a:endParaRPr>
          </a:p>
          <a:p>
            <a:pPr marL="285750" indent="-285750">
              <a:buClr>
                <a:schemeClr val="accent2">
                  <a:lumMod val="75000"/>
                </a:schemeClr>
              </a:buClr>
              <a:buFont typeface="Wingdings 2" panose="05020102010507070707" pitchFamily="18" charset="2"/>
              <a:buChar char=""/>
            </a:pPr>
            <a:r>
              <a:rPr lang="en-US" sz="1700" b="1" dirty="0">
                <a:latin typeface="Book Antiqua" panose="02040602050305030304" pitchFamily="18" charset="0"/>
              </a:rPr>
              <a:t>You </a:t>
            </a:r>
            <a:r>
              <a:rPr lang="en-US" sz="1700" b="1" u="sng" dirty="0">
                <a:latin typeface="Book Antiqua" panose="02040602050305030304" pitchFamily="18" charset="0"/>
              </a:rPr>
              <a:t>may only increase coverage</a:t>
            </a:r>
            <a:r>
              <a:rPr lang="en-US" sz="1700" b="1" dirty="0">
                <a:latin typeface="Book Antiqua" panose="02040602050305030304" pitchFamily="18" charset="0"/>
              </a:rPr>
              <a:t> </a:t>
            </a:r>
            <a:r>
              <a:rPr lang="en-US" sz="1700" b="1" dirty="0">
                <a:solidFill>
                  <a:schemeClr val="bg1"/>
                </a:solidFill>
                <a:latin typeface="Book Antiqua" panose="02040602050305030304" pitchFamily="18" charset="0"/>
              </a:rPr>
              <a:t>within first 60 days</a:t>
            </a:r>
            <a:r>
              <a:rPr lang="en-US" sz="1700" b="1" dirty="0">
                <a:latin typeface="Book Antiqua" panose="02040602050305030304" pitchFamily="18" charset="0"/>
              </a:rPr>
              <a:t> of employment, during a </a:t>
            </a:r>
            <a:r>
              <a:rPr lang="en-US" sz="1700" b="1" dirty="0">
                <a:solidFill>
                  <a:schemeClr val="bg1"/>
                </a:solidFill>
                <a:latin typeface="Book Antiqua" panose="02040602050305030304" pitchFamily="18" charset="0"/>
              </a:rPr>
              <a:t>Qualifying Life Event (QLE)</a:t>
            </a:r>
            <a:r>
              <a:rPr lang="en-US" sz="1700" b="1" dirty="0">
                <a:latin typeface="Book Antiqua" panose="02040602050305030304" pitchFamily="18" charset="0"/>
              </a:rPr>
              <a:t>, during </a:t>
            </a:r>
            <a:r>
              <a:rPr lang="en-US" sz="1700" b="1" dirty="0">
                <a:solidFill>
                  <a:schemeClr val="bg1"/>
                </a:solidFill>
                <a:latin typeface="Book Antiqua" panose="02040602050305030304" pitchFamily="18" charset="0"/>
              </a:rPr>
              <a:t>Open Season</a:t>
            </a:r>
            <a:r>
              <a:rPr lang="en-US" sz="1700" b="1" dirty="0">
                <a:latin typeface="Book Antiqua" panose="02040602050305030304" pitchFamily="18" charset="0"/>
              </a:rPr>
              <a:t>, or when you </a:t>
            </a:r>
            <a:r>
              <a:rPr lang="en-US" sz="1700" b="1" dirty="0">
                <a:solidFill>
                  <a:schemeClr val="bg1"/>
                </a:solidFill>
                <a:latin typeface="Book Antiqua" panose="02040602050305030304" pitchFamily="18" charset="0"/>
              </a:rPr>
              <a:t>pass a physical exam</a:t>
            </a:r>
            <a:r>
              <a:rPr lang="en-US" sz="1700" b="1" dirty="0">
                <a:latin typeface="Book Antiqua" panose="02040602050305030304" pitchFamily="18" charset="0"/>
              </a:rPr>
              <a:t> (</a:t>
            </a:r>
            <a:r>
              <a:rPr lang="en-US" sz="1700" b="1" u="sng" dirty="0">
                <a:latin typeface="Book Antiqua" panose="02040602050305030304" pitchFamily="18" charset="0"/>
              </a:rPr>
              <a:t>Option C excluded</a:t>
            </a:r>
            <a:r>
              <a:rPr lang="en-US" sz="1700" b="1" dirty="0">
                <a:latin typeface="Book Antiqua" panose="02040602050305030304" pitchFamily="18" charset="0"/>
              </a:rPr>
              <a:t>).</a:t>
            </a:r>
          </a:p>
          <a:p>
            <a:pPr marL="285750" indent="-285750">
              <a:buClr>
                <a:schemeClr val="accent2">
                  <a:lumMod val="75000"/>
                </a:schemeClr>
              </a:buClr>
              <a:buFont typeface="Wingdings 2" panose="05020102010507070707" pitchFamily="18" charset="2"/>
              <a:buChar char=""/>
            </a:pPr>
            <a:endParaRPr lang="en-US" sz="1700" b="1" dirty="0">
              <a:latin typeface="Book Antiqua" panose="02040602050305030304" pitchFamily="18" charset="0"/>
            </a:endParaRPr>
          </a:p>
          <a:p>
            <a:pPr marL="285750" indent="-285750">
              <a:buClr>
                <a:schemeClr val="accent2">
                  <a:lumMod val="75000"/>
                </a:schemeClr>
              </a:buClr>
              <a:buFont typeface="Wingdings 2" panose="05020102010507070707" pitchFamily="18" charset="2"/>
              <a:buChar char=""/>
            </a:pPr>
            <a:r>
              <a:rPr lang="en-US" sz="1700" b="1" dirty="0">
                <a:latin typeface="Book Antiqua" panose="02040602050305030304" pitchFamily="18" charset="0"/>
              </a:rPr>
              <a:t>You </a:t>
            </a:r>
            <a:r>
              <a:rPr lang="en-US" sz="1700" b="1" u="sng" dirty="0">
                <a:latin typeface="Book Antiqua" panose="02040602050305030304" pitchFamily="18" charset="0"/>
              </a:rPr>
              <a:t>may waive or decrease</a:t>
            </a:r>
            <a:r>
              <a:rPr lang="en-US" sz="1700" b="1" dirty="0">
                <a:latin typeface="Book Antiqua" panose="02040602050305030304" pitchFamily="18" charset="0"/>
              </a:rPr>
              <a:t> your coverage at any time.</a:t>
            </a:r>
          </a:p>
          <a:p>
            <a:pPr marL="285750" indent="-285750">
              <a:buClr>
                <a:schemeClr val="accent2">
                  <a:lumMod val="75000"/>
                </a:schemeClr>
              </a:buClr>
              <a:buFont typeface="Wingdings 2" panose="05020102010507070707" pitchFamily="18" charset="2"/>
              <a:buChar char=""/>
            </a:pPr>
            <a:endParaRPr lang="en-US" sz="1700" b="1" dirty="0">
              <a:latin typeface="Book Antiqua" panose="02040602050305030304" pitchFamily="18" charset="0"/>
            </a:endParaRPr>
          </a:p>
          <a:p>
            <a:pPr marL="285750" indent="-285750">
              <a:buClr>
                <a:schemeClr val="accent2">
                  <a:lumMod val="75000"/>
                </a:schemeClr>
              </a:buClr>
              <a:buFont typeface="Wingdings 2" panose="05020102010507070707" pitchFamily="18" charset="2"/>
              <a:buChar char=""/>
            </a:pPr>
            <a:r>
              <a:rPr lang="en-US" sz="1700" b="1" u="sng" dirty="0">
                <a:solidFill>
                  <a:schemeClr val="bg1"/>
                </a:solidFill>
                <a:latin typeface="Book Antiqua" panose="02040602050305030304" pitchFamily="18" charset="0"/>
              </a:rPr>
              <a:t>Notify ABC-C immediately</a:t>
            </a:r>
            <a:r>
              <a:rPr lang="en-US" sz="1700" b="1" dirty="0">
                <a:solidFill>
                  <a:schemeClr val="bg1"/>
                </a:solidFill>
                <a:latin typeface="Book Antiqua" panose="02040602050305030304" pitchFamily="18" charset="0"/>
              </a:rPr>
              <a:t> </a:t>
            </a:r>
            <a:r>
              <a:rPr lang="en-US" sz="1700" b="1" dirty="0">
                <a:latin typeface="Book Antiqua" panose="02040602050305030304" pitchFamily="18" charset="0"/>
              </a:rPr>
              <a:t>if your FEGLI coverage is </a:t>
            </a:r>
            <a:r>
              <a:rPr lang="en-US" sz="1700" b="1" u="sng" dirty="0">
                <a:latin typeface="Book Antiqua" panose="02040602050305030304" pitchFamily="18" charset="0"/>
              </a:rPr>
              <a:t>not correct on your LES</a:t>
            </a:r>
            <a:r>
              <a:rPr lang="en-US" sz="1700" b="1" dirty="0">
                <a:latin typeface="Book Antiqua" panose="02040602050305030304"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1447800"/>
            <a:ext cx="3581400" cy="5029200"/>
          </a:xfrm>
          <a:prstGeom prst="rect">
            <a:avLst/>
          </a:prstGeom>
        </p:spPr>
      </p:pic>
      <p:pic>
        <p:nvPicPr>
          <p:cNvPr id="51201" name="Audio 51200">
            <a:hlinkClick r:id="" action="ppaction://media"/>
            <a:extLst>
              <a:ext uri="{FF2B5EF4-FFF2-40B4-BE49-F238E27FC236}">
                <a16:creationId xmlns:a16="http://schemas.microsoft.com/office/drawing/2014/main" id="{99D621D2-5B4E-900B-1EEE-BC8B16593F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4530"/>
    </mc:Choice>
    <mc:Fallback xmlns="">
      <p:transition spd="slow" advTm="54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20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201"/>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a:bodyPr>
          <a:lstStyle/>
          <a:p>
            <a:pPr algn="ctr"/>
            <a:r>
              <a:rPr lang="en-US" sz="4400" b="1">
                <a:latin typeface="Book Antiqua" panose="02040602050305030304" pitchFamily="18" charset="0"/>
              </a:rPr>
              <a:t>FEGLI</a:t>
            </a:r>
            <a:r>
              <a:rPr lang="en-US" sz="4800" b="1">
                <a:latin typeface="Book Antiqua" panose="02040602050305030304" pitchFamily="18" charset="0"/>
              </a:rPr>
              <a:t> Coverage</a:t>
            </a:r>
          </a:p>
        </p:txBody>
      </p:sp>
      <p:grpSp>
        <p:nvGrpSpPr>
          <p:cNvPr id="10" name="Group 9"/>
          <p:cNvGrpSpPr/>
          <p:nvPr/>
        </p:nvGrpSpPr>
        <p:grpSpPr>
          <a:xfrm>
            <a:off x="1556004" y="1832606"/>
            <a:ext cx="6031992" cy="3942848"/>
            <a:chOff x="451104" y="1493044"/>
            <a:chExt cx="6031992" cy="3400035"/>
          </a:xfrm>
        </p:grpSpPr>
        <p:sp>
          <p:nvSpPr>
            <p:cNvPr id="6" name="TextBox 5"/>
            <p:cNvSpPr txBox="1"/>
            <p:nvPr/>
          </p:nvSpPr>
          <p:spPr>
            <a:xfrm>
              <a:off x="463296" y="2514600"/>
              <a:ext cx="6019800" cy="616642"/>
            </a:xfrm>
            <a:prstGeom prst="roundRect">
              <a:avLst/>
            </a:prstGeom>
            <a:solidFill>
              <a:schemeClr val="accent1"/>
            </a:solidFill>
            <a:ln>
              <a:solidFill>
                <a:schemeClr val="bg2">
                  <a:lumMod val="60000"/>
                  <a:lumOff val="40000"/>
                </a:schemeClr>
              </a:solidFill>
            </a:ln>
          </p:spPr>
          <p:txBody>
            <a:bodyPr wrap="square">
              <a:spAutoFit/>
            </a:bodyPr>
            <a:lstStyle/>
            <a:p>
              <a:pPr algn="ctr" fontAlgn="auto">
                <a:spcBef>
                  <a:spcPts val="0"/>
                </a:spcBef>
                <a:spcAft>
                  <a:spcPts val="0"/>
                </a:spcAft>
                <a:defRPr/>
              </a:pPr>
              <a:r>
                <a:rPr lang="en-US" b="1">
                  <a:latin typeface="Book Antiqua" panose="02040602050305030304" pitchFamily="18" charset="0"/>
                </a:rPr>
                <a:t>Option A – Standard</a:t>
              </a:r>
            </a:p>
            <a:p>
              <a:pPr algn="ctr" fontAlgn="auto">
                <a:spcBef>
                  <a:spcPts val="0"/>
                </a:spcBef>
                <a:spcAft>
                  <a:spcPts val="0"/>
                </a:spcAft>
                <a:defRPr/>
              </a:pPr>
              <a:r>
                <a:rPr lang="en-US">
                  <a:solidFill>
                    <a:schemeClr val="accent1">
                      <a:lumMod val="50000"/>
                    </a:schemeClr>
                  </a:solidFill>
                  <a:latin typeface="Book Antiqua" panose="02040602050305030304" pitchFamily="18" charset="0"/>
                </a:rPr>
                <a:t> </a:t>
              </a:r>
              <a:r>
                <a:rPr lang="en-US" b="1">
                  <a:solidFill>
                    <a:srgbClr val="FFFF66"/>
                  </a:solidFill>
                  <a:latin typeface="Book Antiqua" panose="02040602050305030304" pitchFamily="18" charset="0"/>
                </a:rPr>
                <a:t>Basic + 10,000</a:t>
              </a:r>
            </a:p>
          </p:txBody>
        </p:sp>
        <p:sp>
          <p:nvSpPr>
            <p:cNvPr id="5" name="TextBox 4"/>
            <p:cNvSpPr txBox="1"/>
            <p:nvPr/>
          </p:nvSpPr>
          <p:spPr>
            <a:xfrm>
              <a:off x="451104" y="1493044"/>
              <a:ext cx="6019800" cy="1021556"/>
            </a:xfrm>
            <a:prstGeom prst="roundRect">
              <a:avLst/>
            </a:prstGeom>
            <a:solidFill>
              <a:schemeClr val="accent1"/>
            </a:solidFill>
          </p:spPr>
          <p:txBody>
            <a:bodyPr wrap="square">
              <a:spAutoFit/>
            </a:bodyPr>
            <a:lstStyle/>
            <a:p>
              <a:pPr algn="ctr" fontAlgn="auto">
                <a:spcBef>
                  <a:spcPts val="0"/>
                </a:spcBef>
                <a:spcAft>
                  <a:spcPts val="0"/>
                </a:spcAft>
                <a:defRPr/>
              </a:pPr>
              <a:r>
                <a:rPr lang="en-US" b="1">
                  <a:latin typeface="Book Antiqua" panose="02040602050305030304" pitchFamily="18" charset="0"/>
                </a:rPr>
                <a:t>Basic </a:t>
              </a:r>
            </a:p>
            <a:p>
              <a:pPr algn="ctr" fontAlgn="auto">
                <a:spcBef>
                  <a:spcPts val="0"/>
                </a:spcBef>
                <a:spcAft>
                  <a:spcPts val="0"/>
                </a:spcAft>
                <a:defRPr/>
              </a:pPr>
              <a:r>
                <a:rPr lang="en-US" b="1">
                  <a:solidFill>
                    <a:srgbClr val="FFFF66"/>
                  </a:solidFill>
                  <a:latin typeface="Book Antiqua" panose="02040602050305030304" pitchFamily="18" charset="0"/>
                </a:rPr>
                <a:t>Annual Salary rounded up to nearest thousand + $2,000</a:t>
              </a:r>
            </a:p>
          </p:txBody>
        </p:sp>
        <p:sp>
          <p:nvSpPr>
            <p:cNvPr id="7" name="TextBox 6"/>
            <p:cNvSpPr txBox="1"/>
            <p:nvPr/>
          </p:nvSpPr>
          <p:spPr>
            <a:xfrm>
              <a:off x="463296" y="3131242"/>
              <a:ext cx="6019800" cy="616642"/>
            </a:xfrm>
            <a:prstGeom prst="roundRect">
              <a:avLst/>
            </a:prstGeom>
            <a:solidFill>
              <a:schemeClr val="accent1"/>
            </a:solidFill>
          </p:spPr>
          <p:txBody>
            <a:bodyPr wrap="square">
              <a:spAutoFit/>
            </a:bodyPr>
            <a:lstStyle/>
            <a:p>
              <a:pPr algn="ctr" fontAlgn="auto">
                <a:spcBef>
                  <a:spcPts val="0"/>
                </a:spcBef>
                <a:spcAft>
                  <a:spcPts val="0"/>
                </a:spcAft>
                <a:defRPr/>
              </a:pPr>
              <a:r>
                <a:rPr lang="en-US" b="1">
                  <a:latin typeface="Book Antiqua" panose="02040602050305030304" pitchFamily="18" charset="0"/>
                </a:rPr>
                <a:t>Option B – Additional</a:t>
              </a:r>
            </a:p>
            <a:p>
              <a:pPr algn="ctr" fontAlgn="auto">
                <a:spcBef>
                  <a:spcPts val="0"/>
                </a:spcBef>
                <a:spcAft>
                  <a:spcPts val="0"/>
                </a:spcAft>
                <a:defRPr/>
              </a:pPr>
              <a:r>
                <a:rPr lang="en-US" b="1">
                  <a:solidFill>
                    <a:srgbClr val="FFFF66"/>
                  </a:solidFill>
                  <a:latin typeface="Book Antiqua" panose="02040602050305030304" pitchFamily="18" charset="0"/>
                </a:rPr>
                <a:t>1,2,3,4, or 5 multiples of your Annual Salary</a:t>
              </a:r>
            </a:p>
          </p:txBody>
        </p:sp>
        <p:sp>
          <p:nvSpPr>
            <p:cNvPr id="9" name="TextBox 8"/>
            <p:cNvSpPr txBox="1"/>
            <p:nvPr/>
          </p:nvSpPr>
          <p:spPr>
            <a:xfrm>
              <a:off x="463296" y="3747885"/>
              <a:ext cx="6019800" cy="1145194"/>
            </a:xfrm>
            <a:prstGeom prst="roundRect">
              <a:avLst/>
            </a:prstGeom>
            <a:solidFill>
              <a:schemeClr val="accent1"/>
            </a:solidFill>
          </p:spPr>
          <p:txBody>
            <a:bodyPr wrap="square">
              <a:spAutoFit/>
            </a:bodyPr>
            <a:lstStyle/>
            <a:p>
              <a:pPr algn="ctr" fontAlgn="auto">
                <a:spcBef>
                  <a:spcPts val="0"/>
                </a:spcBef>
                <a:spcAft>
                  <a:spcPts val="0"/>
                </a:spcAft>
                <a:defRPr/>
              </a:pPr>
              <a:r>
                <a:rPr lang="en-US" b="1">
                  <a:latin typeface="Book Antiqua" panose="02040602050305030304" pitchFamily="18" charset="0"/>
                </a:rPr>
                <a:t>Option C – Family</a:t>
              </a:r>
            </a:p>
            <a:p>
              <a:pPr algn="ctr" fontAlgn="auto">
                <a:spcBef>
                  <a:spcPts val="0"/>
                </a:spcBef>
                <a:spcAft>
                  <a:spcPts val="0"/>
                </a:spcAft>
                <a:defRPr/>
              </a:pPr>
              <a:r>
                <a:rPr lang="en-US" b="1">
                  <a:latin typeface="Book Antiqua" panose="02040602050305030304" pitchFamily="18" charset="0"/>
                </a:rPr>
                <a:t>1,2,3,4, or 5 multiples</a:t>
              </a:r>
            </a:p>
            <a:p>
              <a:pPr algn="ctr" fontAlgn="auto">
                <a:spcBef>
                  <a:spcPts val="0"/>
                </a:spcBef>
                <a:spcAft>
                  <a:spcPts val="0"/>
                </a:spcAft>
                <a:defRPr/>
              </a:pPr>
              <a:r>
                <a:rPr lang="en-US" b="1">
                  <a:solidFill>
                    <a:srgbClr val="FFFF66"/>
                  </a:solidFill>
                  <a:latin typeface="Book Antiqua" panose="02040602050305030304" pitchFamily="18" charset="0"/>
                </a:rPr>
                <a:t>$5,000-Spouse * Multiple Selected</a:t>
              </a:r>
            </a:p>
            <a:p>
              <a:pPr algn="ctr" fontAlgn="auto">
                <a:spcBef>
                  <a:spcPts val="0"/>
                </a:spcBef>
                <a:spcAft>
                  <a:spcPts val="0"/>
                </a:spcAft>
                <a:defRPr/>
              </a:pPr>
              <a:r>
                <a:rPr lang="en-US" b="1">
                  <a:solidFill>
                    <a:srgbClr val="FFFF66"/>
                  </a:solidFill>
                  <a:latin typeface="Book Antiqua" panose="02040602050305030304" pitchFamily="18" charset="0"/>
                </a:rPr>
                <a:t>$2,500-Eligible Dependent * Multiple Selected</a:t>
              </a:r>
            </a:p>
          </p:txBody>
        </p:sp>
      </p:grpSp>
      <p:pic>
        <p:nvPicPr>
          <p:cNvPr id="52317" name="Audio 52316">
            <a:hlinkClick r:id="" action="ppaction://media"/>
            <a:extLst>
              <a:ext uri="{FF2B5EF4-FFF2-40B4-BE49-F238E27FC236}">
                <a16:creationId xmlns:a16="http://schemas.microsoft.com/office/drawing/2014/main" id="{575545CE-02B2-3D33-00D8-0EED7ADFCC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5386"/>
    </mc:Choice>
    <mc:Fallback xmlns="">
      <p:transition spd="slow" advTm="55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3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31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05854"/>
          </a:xfrm>
        </p:spPr>
        <p:txBody>
          <a:bodyPr>
            <a:normAutofit/>
          </a:bodyPr>
          <a:lstStyle/>
          <a:p>
            <a:pPr algn="ctr"/>
            <a:r>
              <a:rPr lang="en-US" sz="4400" b="1">
                <a:latin typeface="Book Antiqua" panose="02040602050305030304" pitchFamily="18" charset="0"/>
              </a:rPr>
              <a:t>FERS</a:t>
            </a:r>
          </a:p>
        </p:txBody>
      </p:sp>
      <p:sp>
        <p:nvSpPr>
          <p:cNvPr id="6" name="Oval 5"/>
          <p:cNvSpPr/>
          <p:nvPr/>
        </p:nvSpPr>
        <p:spPr>
          <a:xfrm>
            <a:off x="2833991" y="1138727"/>
            <a:ext cx="3505200" cy="220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Book Antiqua" panose="02040602050305030304" pitchFamily="18" charset="0"/>
              </a:rPr>
              <a:t>FERS</a:t>
            </a:r>
          </a:p>
          <a:p>
            <a:pPr algn="ctr"/>
            <a:r>
              <a:rPr lang="en-US" sz="1600" b="1">
                <a:latin typeface="Book Antiqua" panose="02040602050305030304" pitchFamily="18" charset="0"/>
              </a:rPr>
              <a:t>Retirement Plan</a:t>
            </a:r>
          </a:p>
        </p:txBody>
      </p:sp>
      <p:grpSp>
        <p:nvGrpSpPr>
          <p:cNvPr id="17" name="Group 16"/>
          <p:cNvGrpSpPr/>
          <p:nvPr/>
        </p:nvGrpSpPr>
        <p:grpSpPr>
          <a:xfrm>
            <a:off x="381000" y="3733800"/>
            <a:ext cx="8351520" cy="2667000"/>
            <a:chOff x="381000" y="3733800"/>
            <a:chExt cx="8351520" cy="2667000"/>
          </a:xfrm>
        </p:grpSpPr>
        <p:sp>
          <p:nvSpPr>
            <p:cNvPr id="7" name="Rectangle 6"/>
            <p:cNvSpPr/>
            <p:nvPr/>
          </p:nvSpPr>
          <p:spPr>
            <a:xfrm>
              <a:off x="381000" y="3733800"/>
              <a:ext cx="256032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u="sng">
                  <a:solidFill>
                    <a:srgbClr val="FFFF66"/>
                  </a:solidFill>
                  <a:latin typeface="Book Antiqua" panose="02040602050305030304" pitchFamily="18" charset="0"/>
                </a:rPr>
                <a:t>BASIC BENEFIT PLAN</a:t>
              </a:r>
            </a:p>
            <a:p>
              <a:endParaRPr lang="en-US">
                <a:latin typeface="Book Antiqua" panose="02040602050305030304" pitchFamily="18" charset="0"/>
              </a:endParaRPr>
            </a:p>
            <a:p>
              <a:r>
                <a:rPr lang="en-US" sz="1500" b="1">
                  <a:solidFill>
                    <a:schemeClr val="tx1"/>
                  </a:solidFill>
                  <a:latin typeface="Book Antiqua" panose="02040602050305030304" pitchFamily="18" charset="0"/>
                </a:rPr>
                <a:t>Contribution</a:t>
              </a:r>
              <a:r>
                <a:rPr lang="en-US" sz="1500">
                  <a:latin typeface="Book Antiqua" panose="02040602050305030304" pitchFamily="18" charset="0"/>
                </a:rPr>
                <a:t> – </a:t>
              </a:r>
              <a:r>
                <a:rPr lang="en-US" sz="1500" b="1">
                  <a:solidFill>
                    <a:schemeClr val="bg1"/>
                  </a:solidFill>
                  <a:latin typeface="Book Antiqua" panose="02040602050305030304" pitchFamily="18" charset="0"/>
                </a:rPr>
                <a:t>4.4% </a:t>
              </a:r>
              <a:r>
                <a:rPr lang="en-US" sz="1500">
                  <a:latin typeface="Book Antiqua" panose="02040602050305030304" pitchFamily="18" charset="0"/>
                </a:rPr>
                <a:t>of your </a:t>
              </a:r>
              <a:r>
                <a:rPr lang="en-US" sz="1500" b="1" u="sng">
                  <a:solidFill>
                    <a:srgbClr val="FFFF66"/>
                  </a:solidFill>
                  <a:latin typeface="Book Antiqua" panose="02040602050305030304" pitchFamily="18" charset="0"/>
                </a:rPr>
                <a:t>salary</a:t>
              </a:r>
            </a:p>
          </p:txBody>
        </p:sp>
        <p:sp>
          <p:nvSpPr>
            <p:cNvPr id="8" name="Rectangle 7"/>
            <p:cNvSpPr/>
            <p:nvPr/>
          </p:nvSpPr>
          <p:spPr>
            <a:xfrm>
              <a:off x="3276600" y="3733800"/>
              <a:ext cx="256032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u="sng">
                  <a:solidFill>
                    <a:srgbClr val="FFFF66"/>
                  </a:solidFill>
                  <a:latin typeface="Book Antiqua" panose="02040602050305030304" pitchFamily="18" charset="0"/>
                </a:rPr>
                <a:t>SOCIAL SECURITY BENEFITS</a:t>
              </a:r>
            </a:p>
            <a:p>
              <a:endParaRPr lang="en-US" sz="1600">
                <a:latin typeface="Book Antiqua" panose="02040602050305030304" pitchFamily="18" charset="0"/>
                <a:ea typeface="Calibri" pitchFamily="34" charset="0"/>
                <a:cs typeface="Times New Roman" pitchFamily="18" charset="0"/>
              </a:endParaRPr>
            </a:p>
            <a:p>
              <a:r>
                <a:rPr lang="en-US" sz="1400" b="1">
                  <a:solidFill>
                    <a:schemeClr val="tx1"/>
                  </a:solidFill>
                  <a:latin typeface="Book Antiqua" panose="02040602050305030304" pitchFamily="18" charset="0"/>
                  <a:ea typeface="Calibri" pitchFamily="34" charset="0"/>
                  <a:cs typeface="Times New Roman" pitchFamily="18" charset="0"/>
                </a:rPr>
                <a:t>OASDI (Old Age Survivors, and Disability Insurance) </a:t>
              </a:r>
              <a:r>
                <a:rPr lang="en-US" sz="1400">
                  <a:latin typeface="Book Antiqua" panose="02040602050305030304" pitchFamily="18" charset="0"/>
                  <a:ea typeface="Calibri" pitchFamily="34" charset="0"/>
                  <a:cs typeface="Times New Roman" pitchFamily="18" charset="0"/>
                </a:rPr>
                <a:t>-</a:t>
              </a:r>
              <a:r>
                <a:rPr lang="en-US" sz="1400" b="1">
                  <a:solidFill>
                    <a:schemeClr val="bg1"/>
                  </a:solidFill>
                  <a:latin typeface="Book Antiqua" panose="02040602050305030304" pitchFamily="18" charset="0"/>
                  <a:ea typeface="Calibri" pitchFamily="34" charset="0"/>
                  <a:cs typeface="Times New Roman" pitchFamily="18" charset="0"/>
                </a:rPr>
                <a:t>6.2% </a:t>
              </a:r>
              <a:r>
                <a:rPr lang="en-US" sz="1400">
                  <a:latin typeface="Book Antiqua" panose="02040602050305030304" pitchFamily="18" charset="0"/>
                  <a:ea typeface="Calibri" pitchFamily="34" charset="0"/>
                  <a:cs typeface="Times New Roman" pitchFamily="18" charset="0"/>
                </a:rPr>
                <a:t>of your </a:t>
              </a:r>
              <a:r>
                <a:rPr lang="en-US" sz="1400" b="1" u="sng">
                  <a:solidFill>
                    <a:srgbClr val="FFFF66"/>
                  </a:solidFill>
                  <a:latin typeface="Book Antiqua" panose="02040602050305030304" pitchFamily="18" charset="0"/>
                  <a:ea typeface="Calibri" pitchFamily="34" charset="0"/>
                  <a:cs typeface="Times New Roman" pitchFamily="18" charset="0"/>
                </a:rPr>
                <a:t>earnings up to the maximum taxable wage base</a:t>
              </a:r>
            </a:p>
            <a:p>
              <a:r>
                <a:rPr lang="en-US" sz="1400">
                  <a:latin typeface="Book Antiqua" panose="02040602050305030304" pitchFamily="18" charset="0"/>
                  <a:ea typeface="Calibri" pitchFamily="34" charset="0"/>
                  <a:cs typeface="Times New Roman" pitchFamily="18" charset="0"/>
                </a:rPr>
                <a:t>Medicare- </a:t>
              </a:r>
              <a:r>
                <a:rPr lang="en-US" sz="1400" b="1">
                  <a:solidFill>
                    <a:schemeClr val="bg1"/>
                  </a:solidFill>
                  <a:latin typeface="Book Antiqua" panose="02040602050305030304" pitchFamily="18" charset="0"/>
                  <a:ea typeface="Calibri" pitchFamily="34" charset="0"/>
                  <a:cs typeface="Times New Roman" pitchFamily="18" charset="0"/>
                </a:rPr>
                <a:t>1.45%</a:t>
              </a:r>
              <a:r>
                <a:rPr lang="en-US" sz="1400">
                  <a:latin typeface="Book Antiqua" panose="02040602050305030304" pitchFamily="18" charset="0"/>
                  <a:ea typeface="Calibri" pitchFamily="34" charset="0"/>
                  <a:cs typeface="Times New Roman" pitchFamily="18" charset="0"/>
                </a:rPr>
                <a:t> of your </a:t>
              </a:r>
              <a:r>
                <a:rPr lang="en-US" sz="1400" b="1" u="sng">
                  <a:solidFill>
                    <a:srgbClr val="FFFF66"/>
                  </a:solidFill>
                  <a:latin typeface="Book Antiqua" panose="02040602050305030304" pitchFamily="18" charset="0"/>
                  <a:ea typeface="Calibri" pitchFamily="34" charset="0"/>
                  <a:cs typeface="Times New Roman" pitchFamily="18" charset="0"/>
                </a:rPr>
                <a:t>total pay</a:t>
              </a:r>
            </a:p>
            <a:p>
              <a:endParaRPr lang="en-US"/>
            </a:p>
          </p:txBody>
        </p:sp>
        <p:sp>
          <p:nvSpPr>
            <p:cNvPr id="9" name="Rectangle 8"/>
            <p:cNvSpPr/>
            <p:nvPr/>
          </p:nvSpPr>
          <p:spPr>
            <a:xfrm>
              <a:off x="6172200" y="3733800"/>
              <a:ext cx="256032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u="sng">
                  <a:solidFill>
                    <a:srgbClr val="FFFF66"/>
                  </a:solidFill>
                  <a:latin typeface="Book Antiqua" panose="02040602050305030304" pitchFamily="18" charset="0"/>
                </a:rPr>
                <a:t>THRIFT SAVINGS PLAN (TSP)</a:t>
              </a:r>
              <a:endParaRPr lang="en-US">
                <a:solidFill>
                  <a:srgbClr val="FFFF66"/>
                </a:solidFill>
                <a:latin typeface="Book Antiqua" panose="02040602050305030304" pitchFamily="18" charset="0"/>
              </a:endParaRPr>
            </a:p>
            <a:p>
              <a:endParaRPr lang="en-US" sz="1600">
                <a:latin typeface="Book Antiqua" panose="02040602050305030304" pitchFamily="18" charset="0"/>
              </a:endParaRPr>
            </a:p>
            <a:p>
              <a:r>
                <a:rPr lang="en-US" sz="1500" b="1">
                  <a:solidFill>
                    <a:schemeClr val="tx1"/>
                  </a:solidFill>
                  <a:latin typeface="Book Antiqua" panose="02040602050305030304" pitchFamily="18" charset="0"/>
                </a:rPr>
                <a:t>Agency</a:t>
              </a:r>
              <a:r>
                <a:rPr lang="en-US" sz="1500">
                  <a:latin typeface="Book Antiqua" panose="02040602050305030304" pitchFamily="18" charset="0"/>
                </a:rPr>
                <a:t> </a:t>
              </a:r>
              <a:r>
                <a:rPr lang="en-US" sz="1500" b="1" u="sng">
                  <a:solidFill>
                    <a:srgbClr val="FFFF66"/>
                  </a:solidFill>
                  <a:latin typeface="Book Antiqua" panose="02040602050305030304" pitchFamily="18" charset="0"/>
                </a:rPr>
                <a:t>automatically contributes</a:t>
              </a:r>
              <a:r>
                <a:rPr lang="en-US" sz="1500">
                  <a:latin typeface="Book Antiqua" panose="02040602050305030304" pitchFamily="18" charset="0"/>
                </a:rPr>
                <a:t> </a:t>
              </a:r>
              <a:r>
                <a:rPr lang="en-US" sz="1500" b="1">
                  <a:solidFill>
                    <a:schemeClr val="bg1"/>
                  </a:solidFill>
                  <a:latin typeface="Book Antiqua" panose="02040602050305030304" pitchFamily="18" charset="0"/>
                </a:rPr>
                <a:t>1%</a:t>
              </a:r>
              <a:r>
                <a:rPr lang="en-US" sz="1500">
                  <a:latin typeface="Book Antiqua" panose="02040602050305030304" pitchFamily="18" charset="0"/>
                </a:rPr>
                <a:t> of your </a:t>
              </a:r>
              <a:r>
                <a:rPr lang="en-US" sz="1500" b="1" u="sng">
                  <a:solidFill>
                    <a:srgbClr val="FFFF66"/>
                  </a:solidFill>
                  <a:latin typeface="Book Antiqua" panose="02040602050305030304" pitchFamily="18" charset="0"/>
                </a:rPr>
                <a:t>salary</a:t>
              </a:r>
            </a:p>
            <a:p>
              <a:r>
                <a:rPr lang="en-US" sz="1500" b="1">
                  <a:solidFill>
                    <a:schemeClr val="tx1"/>
                  </a:solidFill>
                  <a:latin typeface="Book Antiqua" panose="02040602050305030304" pitchFamily="18" charset="0"/>
                </a:rPr>
                <a:t>Agency</a:t>
              </a:r>
              <a:r>
                <a:rPr lang="en-US" sz="1500">
                  <a:latin typeface="Book Antiqua" panose="02040602050305030304" pitchFamily="18" charset="0"/>
                </a:rPr>
                <a:t> </a:t>
              </a:r>
              <a:r>
                <a:rPr lang="en-US" sz="1500" b="1" u="sng">
                  <a:solidFill>
                    <a:srgbClr val="FFFF66"/>
                  </a:solidFill>
                  <a:latin typeface="Book Antiqua" panose="02040602050305030304" pitchFamily="18" charset="0"/>
                </a:rPr>
                <a:t>matches your contributions up</a:t>
              </a:r>
              <a:r>
                <a:rPr lang="en-US" sz="1500">
                  <a:latin typeface="Book Antiqua" panose="02040602050305030304" pitchFamily="18" charset="0"/>
                </a:rPr>
                <a:t> to </a:t>
              </a:r>
              <a:r>
                <a:rPr lang="en-US" sz="1500" b="1">
                  <a:solidFill>
                    <a:schemeClr val="bg1"/>
                  </a:solidFill>
                  <a:latin typeface="Book Antiqua" panose="02040602050305030304" pitchFamily="18" charset="0"/>
                </a:rPr>
                <a:t>5%</a:t>
              </a:r>
              <a:r>
                <a:rPr lang="en-US" sz="1500">
                  <a:latin typeface="Book Antiqua" panose="02040602050305030304" pitchFamily="18" charset="0"/>
                </a:rPr>
                <a:t> of your </a:t>
              </a:r>
              <a:r>
                <a:rPr lang="en-US" sz="1500" b="1" u="sng">
                  <a:solidFill>
                    <a:srgbClr val="FFFF66"/>
                  </a:solidFill>
                  <a:latin typeface="Book Antiqua" panose="02040602050305030304" pitchFamily="18" charset="0"/>
                </a:rPr>
                <a:t>salary</a:t>
              </a:r>
            </a:p>
            <a:p>
              <a:endParaRPr lang="en-US" sz="1600"/>
            </a:p>
          </p:txBody>
        </p:sp>
      </p:grpSp>
      <p:cxnSp>
        <p:nvCxnSpPr>
          <p:cNvPr id="11" name="Straight Connector 10"/>
          <p:cNvCxnSpPr/>
          <p:nvPr/>
        </p:nvCxnSpPr>
        <p:spPr>
          <a:xfrm flipV="1">
            <a:off x="2819400" y="3048000"/>
            <a:ext cx="9906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572000" y="3429000"/>
            <a:ext cx="0" cy="304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5562600" y="3124200"/>
            <a:ext cx="762000" cy="7620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1" name="Audio 50">
            <a:hlinkClick r:id="" action="ppaction://media"/>
            <a:extLst>
              <a:ext uri="{FF2B5EF4-FFF2-40B4-BE49-F238E27FC236}">
                <a16:creationId xmlns:a16="http://schemas.microsoft.com/office/drawing/2014/main" id="{C5DA10CA-BB42-E1E0-4E6F-D56BB5D1EC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7435"/>
    </mc:Choice>
    <mc:Fallback xmlns="">
      <p:transition spd="slow" advTm="47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2"/>
          <p:cNvSpPr>
            <a:spLocks noGrp="1"/>
          </p:cNvSpPr>
          <p:nvPr>
            <p:ph idx="1"/>
          </p:nvPr>
        </p:nvSpPr>
        <p:spPr>
          <a:xfrm>
            <a:off x="457200" y="1600200"/>
            <a:ext cx="8229600" cy="5029200"/>
          </a:xfrm>
        </p:spPr>
        <p:txBody>
          <a:bodyPr>
            <a:normAutofit lnSpcReduction="10000"/>
          </a:bodyPr>
          <a:lstStyle/>
          <a:p>
            <a:r>
              <a:rPr lang="en-US" sz="2200" dirty="0">
                <a:latin typeface="Book Antiqua" panose="02040602050305030304" pitchFamily="18" charset="0"/>
              </a:rPr>
              <a:t>You are </a:t>
            </a:r>
            <a:r>
              <a:rPr lang="en-US" sz="2200" b="1" u="sng" dirty="0">
                <a:solidFill>
                  <a:schemeClr val="bg1"/>
                </a:solidFill>
                <a:latin typeface="Book Antiqua" panose="02040602050305030304" pitchFamily="18" charset="0"/>
              </a:rPr>
              <a:t>Automatically enrolled</a:t>
            </a:r>
            <a:r>
              <a:rPr lang="en-US" sz="2200" dirty="0">
                <a:solidFill>
                  <a:schemeClr val="bg1"/>
                </a:solidFill>
                <a:latin typeface="Book Antiqua" panose="02040602050305030304" pitchFamily="18" charset="0"/>
              </a:rPr>
              <a:t> </a:t>
            </a:r>
            <a:r>
              <a:rPr lang="en-US" sz="2200" dirty="0">
                <a:latin typeface="Book Antiqua" panose="02040602050305030304" pitchFamily="18" charset="0"/>
              </a:rPr>
              <a:t>in a </a:t>
            </a:r>
            <a:r>
              <a:rPr lang="en-US" sz="2200" b="1" u="sng" dirty="0">
                <a:solidFill>
                  <a:schemeClr val="bg1"/>
                </a:solidFill>
                <a:latin typeface="Book Antiqua" panose="02040602050305030304" pitchFamily="18" charset="0"/>
              </a:rPr>
              <a:t>Traditional</a:t>
            </a:r>
            <a:r>
              <a:rPr lang="en-US" sz="2200" dirty="0">
                <a:solidFill>
                  <a:schemeClr val="bg1"/>
                </a:solidFill>
                <a:latin typeface="Book Antiqua" panose="02040602050305030304" pitchFamily="18" charset="0"/>
              </a:rPr>
              <a:t> </a:t>
            </a:r>
            <a:r>
              <a:rPr lang="en-US" sz="2200" dirty="0">
                <a:latin typeface="Book Antiqua" panose="02040602050305030304" pitchFamily="18" charset="0"/>
              </a:rPr>
              <a:t>account at </a:t>
            </a:r>
            <a:r>
              <a:rPr lang="en-US" sz="2200" b="1" dirty="0">
                <a:latin typeface="Book Antiqua" panose="02040602050305030304" pitchFamily="18" charset="0"/>
              </a:rPr>
              <a:t>5% of your basic pay</a:t>
            </a:r>
            <a:r>
              <a:rPr lang="en-US" sz="2200" dirty="0">
                <a:latin typeface="Book Antiqua" panose="02040602050305030304" pitchFamily="18" charset="0"/>
              </a:rPr>
              <a:t>.</a:t>
            </a:r>
            <a:endParaRPr lang="en-US" sz="2200" b="1" dirty="0">
              <a:latin typeface="Book Antiqua" panose="02040602050305030304" pitchFamily="18" charset="0"/>
            </a:endParaRPr>
          </a:p>
          <a:p>
            <a:r>
              <a:rPr lang="en-US" sz="2200" dirty="0">
                <a:latin typeface="Book Antiqua" panose="02040602050305030304" pitchFamily="18" charset="0"/>
              </a:rPr>
              <a:t>You have </a:t>
            </a:r>
            <a:r>
              <a:rPr lang="en-US" sz="2200" b="1" u="sng" dirty="0">
                <a:latin typeface="Book Antiqua" panose="02040602050305030304" pitchFamily="18" charset="0"/>
              </a:rPr>
              <a:t>Traditional or Roth</a:t>
            </a:r>
            <a:r>
              <a:rPr lang="en-US" sz="2200" dirty="0">
                <a:latin typeface="Book Antiqua" panose="02040602050305030304" pitchFamily="18" charset="0"/>
              </a:rPr>
              <a:t> Investment Options</a:t>
            </a:r>
          </a:p>
          <a:p>
            <a:r>
              <a:rPr lang="en-US" sz="2200" dirty="0">
                <a:latin typeface="Book Antiqua" panose="02040602050305030304" pitchFamily="18" charset="0"/>
              </a:rPr>
              <a:t>The agency </a:t>
            </a:r>
            <a:r>
              <a:rPr lang="en-US" sz="2200" b="1" u="sng" dirty="0">
                <a:latin typeface="Book Antiqua" panose="02040602050305030304" pitchFamily="18" charset="0"/>
              </a:rPr>
              <a:t>automatically contributes</a:t>
            </a:r>
            <a:r>
              <a:rPr lang="en-US" sz="2200" dirty="0">
                <a:latin typeface="Book Antiqua" panose="02040602050305030304" pitchFamily="18" charset="0"/>
              </a:rPr>
              <a:t> </a:t>
            </a:r>
            <a:r>
              <a:rPr lang="en-US" sz="2200" b="1" dirty="0">
                <a:solidFill>
                  <a:schemeClr val="bg1"/>
                </a:solidFill>
                <a:latin typeface="Book Antiqua" panose="02040602050305030304" pitchFamily="18" charset="0"/>
              </a:rPr>
              <a:t>1%</a:t>
            </a:r>
            <a:r>
              <a:rPr lang="en-US" sz="2200" dirty="0">
                <a:latin typeface="Book Antiqua" panose="02040602050305030304" pitchFamily="18" charset="0"/>
              </a:rPr>
              <a:t>, </a:t>
            </a:r>
            <a:r>
              <a:rPr lang="en-US" sz="2200" b="1" u="sng" dirty="0">
                <a:latin typeface="Book Antiqua" panose="02040602050305030304" pitchFamily="18" charset="0"/>
              </a:rPr>
              <a:t>and matches</a:t>
            </a:r>
            <a:r>
              <a:rPr lang="en-US" sz="2200" dirty="0">
                <a:latin typeface="Book Antiqua" panose="02040602050305030304" pitchFamily="18" charset="0"/>
              </a:rPr>
              <a:t> you </a:t>
            </a:r>
            <a:r>
              <a:rPr lang="en-US" sz="2200" b="1" dirty="0">
                <a:solidFill>
                  <a:schemeClr val="bg1"/>
                </a:solidFill>
                <a:latin typeface="Book Antiqua" panose="02040602050305030304" pitchFamily="18" charset="0"/>
              </a:rPr>
              <a:t>up to 5%</a:t>
            </a:r>
            <a:r>
              <a:rPr lang="en-US" sz="2200" dirty="0">
                <a:latin typeface="Book Antiqua" panose="02040602050305030304" pitchFamily="18" charset="0"/>
              </a:rPr>
              <a:t>.</a:t>
            </a:r>
            <a:endParaRPr lang="en-US" sz="2200" b="1" dirty="0">
              <a:solidFill>
                <a:schemeClr val="bg1"/>
              </a:solidFill>
              <a:latin typeface="Book Antiqua" panose="02040602050305030304" pitchFamily="18" charset="0"/>
            </a:endParaRPr>
          </a:p>
          <a:p>
            <a:r>
              <a:rPr lang="en-US" sz="2200" dirty="0">
                <a:latin typeface="Book Antiqua" panose="02040602050305030304" pitchFamily="18" charset="0"/>
              </a:rPr>
              <a:t>The agency contributions will always be Traditional.</a:t>
            </a:r>
          </a:p>
          <a:p>
            <a:r>
              <a:rPr lang="en-US" sz="2200" dirty="0">
                <a:latin typeface="Book Antiqua" panose="02040602050305030304" pitchFamily="18" charset="0"/>
              </a:rPr>
              <a:t>You may </a:t>
            </a:r>
            <a:r>
              <a:rPr lang="en-US" sz="2200" b="1" u="sng" dirty="0">
                <a:latin typeface="Book Antiqua" panose="02040602050305030304" pitchFamily="18" charset="0"/>
              </a:rPr>
              <a:t>Increase or Decrease</a:t>
            </a:r>
            <a:r>
              <a:rPr lang="en-US" sz="2200" dirty="0">
                <a:latin typeface="Book Antiqua" panose="02040602050305030304" pitchFamily="18" charset="0"/>
              </a:rPr>
              <a:t> your contribution amount at </a:t>
            </a:r>
            <a:r>
              <a:rPr lang="en-US" sz="2200" b="1" u="sng" dirty="0">
                <a:latin typeface="Book Antiqua" panose="02040602050305030304" pitchFamily="18" charset="0"/>
              </a:rPr>
              <a:t>any time</a:t>
            </a:r>
            <a:r>
              <a:rPr lang="en-US" sz="2200" dirty="0">
                <a:latin typeface="Book Antiqua" panose="02040602050305030304" pitchFamily="18" charset="0"/>
              </a:rPr>
              <a:t> </a:t>
            </a:r>
            <a:r>
              <a:rPr lang="en-US" sz="2200" b="1" dirty="0">
                <a:solidFill>
                  <a:schemeClr val="bg1"/>
                </a:solidFill>
                <a:latin typeface="Book Antiqua" panose="02040602050305030304" pitchFamily="18" charset="0"/>
              </a:rPr>
              <a:t>(changes take effect at the beginning of the following pay period)</a:t>
            </a:r>
            <a:r>
              <a:rPr lang="en-US" sz="2200" b="1" dirty="0">
                <a:latin typeface="Book Antiqua" panose="02040602050305030304" pitchFamily="18" charset="0"/>
              </a:rPr>
              <a:t>.</a:t>
            </a:r>
          </a:p>
          <a:p>
            <a:r>
              <a:rPr lang="en-US" sz="2200" b="1" u="sng" dirty="0">
                <a:latin typeface="Book Antiqua" panose="02040602050305030304" pitchFamily="18" charset="0"/>
              </a:rPr>
              <a:t>Enrollment/changes</a:t>
            </a:r>
            <a:r>
              <a:rPr lang="en-US" sz="2200" dirty="0">
                <a:latin typeface="Book Antiqua" panose="02040602050305030304" pitchFamily="18" charset="0"/>
              </a:rPr>
              <a:t> are done through </a:t>
            </a:r>
            <a:r>
              <a:rPr lang="en-US" sz="2200" b="1" dirty="0">
                <a:solidFill>
                  <a:schemeClr val="bg1"/>
                </a:solidFill>
                <a:latin typeface="Book Antiqua" panose="02040602050305030304" pitchFamily="18" charset="0"/>
              </a:rPr>
              <a:t>GRB Platform</a:t>
            </a:r>
            <a:r>
              <a:rPr lang="en-US" sz="2200" dirty="0">
                <a:latin typeface="Book Antiqua" panose="02040602050305030304" pitchFamily="18" charset="0"/>
              </a:rPr>
              <a:t>.</a:t>
            </a:r>
          </a:p>
          <a:p>
            <a:pPr marL="0" indent="0">
              <a:buNone/>
            </a:pPr>
            <a:endParaRPr lang="en-US" sz="2200" dirty="0">
              <a:latin typeface="Book Antiqua" panose="02040602050305030304" pitchFamily="18" charset="0"/>
            </a:endParaRPr>
          </a:p>
          <a:p>
            <a:pPr marL="0" indent="0">
              <a:buNone/>
            </a:pPr>
            <a:endParaRPr lang="en-US" sz="2200" dirty="0">
              <a:latin typeface="Book Antiqua" panose="02040602050305030304" pitchFamily="18" charset="0"/>
            </a:endParaRPr>
          </a:p>
          <a:p>
            <a:pPr marL="0" indent="0" algn="ctr">
              <a:buNone/>
            </a:pPr>
            <a:r>
              <a:rPr lang="en-US" sz="2200" b="1" dirty="0">
                <a:solidFill>
                  <a:srgbClr val="FFFF66"/>
                </a:solidFill>
                <a:latin typeface="Book Antiqua" panose="02040602050305030304" pitchFamily="18" charset="0"/>
              </a:rPr>
              <a:t>Click link below:</a:t>
            </a:r>
          </a:p>
          <a:p>
            <a:pPr marL="0" indent="0" algn="ctr">
              <a:buNone/>
            </a:pPr>
            <a:r>
              <a:rPr lang="en-US" sz="2200" b="1"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GRB Platform ABC-C - ABC-C (army.mil)</a:t>
            </a:r>
            <a:endParaRPr lang="en-US" sz="2200" b="1" dirty="0">
              <a:solidFill>
                <a:srgbClr val="0070C0"/>
              </a:solidFill>
              <a:latin typeface="Book Antiqua" panose="02040602050305030304" pitchFamily="18" charset="0"/>
            </a:endParaRPr>
          </a:p>
          <a:p>
            <a:endParaRPr lang="en-US" sz="2400" b="1" dirty="0">
              <a:solidFill>
                <a:schemeClr val="bg1"/>
              </a:solidFill>
              <a:latin typeface="Book Antiqua" panose="02040602050305030304" pitchFamily="18" charset="0"/>
            </a:endParaRPr>
          </a:p>
          <a:p>
            <a:pPr marL="0" indent="0">
              <a:buNone/>
            </a:pPr>
            <a:endParaRPr lang="en-US" sz="2400" b="1" dirty="0">
              <a:solidFill>
                <a:schemeClr val="bg1"/>
              </a:solidFill>
              <a:latin typeface="Book Antiqua" panose="02040602050305030304" pitchFamily="18" charset="0"/>
            </a:endParaRPr>
          </a:p>
          <a:p>
            <a:pPr marL="0" indent="0">
              <a:buNone/>
            </a:pPr>
            <a:endParaRPr lang="en-US" dirty="0"/>
          </a:p>
        </p:txBody>
      </p:sp>
      <p:sp>
        <p:nvSpPr>
          <p:cNvPr id="55298" name="Title 1"/>
          <p:cNvSpPr>
            <a:spLocks noGrp="1"/>
          </p:cNvSpPr>
          <p:nvPr>
            <p:ph type="title"/>
          </p:nvPr>
        </p:nvSpPr>
        <p:spPr/>
        <p:txBody>
          <a:bodyPr>
            <a:normAutofit/>
          </a:bodyPr>
          <a:lstStyle/>
          <a:p>
            <a:pPr algn="ctr"/>
            <a:r>
              <a:rPr lang="en-US" sz="4400" b="1">
                <a:latin typeface="Book Antiqua" panose="02040602050305030304" pitchFamily="18" charset="0"/>
              </a:rPr>
              <a:t>TSP Highlights</a:t>
            </a:r>
          </a:p>
        </p:txBody>
      </p:sp>
      <p:pic>
        <p:nvPicPr>
          <p:cNvPr id="25" name="Audio 24">
            <a:hlinkClick r:id="" action="ppaction://media"/>
            <a:extLst>
              <a:ext uri="{FF2B5EF4-FFF2-40B4-BE49-F238E27FC236}">
                <a16:creationId xmlns:a16="http://schemas.microsoft.com/office/drawing/2014/main" id="{2C8BB0E2-7825-B94C-2A4C-FCD215D856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2866"/>
    </mc:Choice>
    <mc:Fallback xmlns="">
      <p:transition spd="slow" advTm="52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1"/>
            <a:ext cx="4419600" cy="5181600"/>
          </a:xfrm>
        </p:spPr>
        <p:txBody>
          <a:bodyPr>
            <a:normAutofit fontScale="92500" lnSpcReduction="10000"/>
          </a:bodyPr>
          <a:lstStyle/>
          <a:p>
            <a:pPr>
              <a:buClr>
                <a:schemeClr val="accent2">
                  <a:lumMod val="75000"/>
                </a:schemeClr>
              </a:buClr>
              <a:buSzPct val="100000"/>
              <a:buFont typeface="Wingdings 2" panose="05020102010507070707" pitchFamily="18" charset="2"/>
              <a:buChar char=""/>
            </a:pPr>
            <a:r>
              <a:rPr lang="en-US" sz="2000" dirty="0">
                <a:latin typeface="Book Antiqua" panose="02040602050305030304" pitchFamily="18" charset="0"/>
              </a:rPr>
              <a:t>As of</a:t>
            </a:r>
            <a:r>
              <a:rPr lang="en-US" sz="2000" b="1" dirty="0">
                <a:solidFill>
                  <a:schemeClr val="bg1"/>
                </a:solidFill>
                <a:latin typeface="Book Antiqua" panose="02040602050305030304" pitchFamily="18" charset="0"/>
              </a:rPr>
              <a:t> September 5</a:t>
            </a:r>
            <a:r>
              <a:rPr lang="en-US" sz="2000" b="1" baseline="30000" dirty="0">
                <a:solidFill>
                  <a:schemeClr val="bg1"/>
                </a:solidFill>
                <a:latin typeface="Book Antiqua" panose="02040602050305030304" pitchFamily="18" charset="0"/>
              </a:rPr>
              <a:t>th </a:t>
            </a:r>
            <a:r>
              <a:rPr lang="en-US" sz="2000" b="1" dirty="0">
                <a:solidFill>
                  <a:schemeClr val="bg1"/>
                </a:solidFill>
                <a:latin typeface="Book Antiqua" panose="02040602050305030304" pitchFamily="18" charset="0"/>
              </a:rPr>
              <a:t>2015</a:t>
            </a:r>
            <a:r>
              <a:rPr lang="en-US" sz="2000" dirty="0">
                <a:latin typeface="Book Antiqua" panose="02040602050305030304" pitchFamily="18" charset="0"/>
              </a:rPr>
              <a:t>, the investments of all newly enrolled civilian TSP participants and beneficiary participants, are </a:t>
            </a:r>
            <a:r>
              <a:rPr lang="en-US" sz="2000" b="1" u="sng" dirty="0">
                <a:latin typeface="Book Antiqua" panose="02040602050305030304" pitchFamily="18" charset="0"/>
              </a:rPr>
              <a:t>automatically</a:t>
            </a:r>
            <a:r>
              <a:rPr lang="en-US" sz="2000" dirty="0">
                <a:latin typeface="Book Antiqua" panose="02040602050305030304" pitchFamily="18" charset="0"/>
              </a:rPr>
              <a:t> placed in an </a:t>
            </a:r>
            <a:r>
              <a:rPr lang="en-US" sz="2000" b="1" u="sng" dirty="0">
                <a:latin typeface="Book Antiqua" panose="02040602050305030304" pitchFamily="18" charset="0"/>
              </a:rPr>
              <a:t>age-appropriate</a:t>
            </a:r>
            <a:r>
              <a:rPr lang="en-US" sz="2000" dirty="0">
                <a:latin typeface="Book Antiqua" panose="02040602050305030304" pitchFamily="18" charset="0"/>
              </a:rPr>
              <a:t> </a:t>
            </a:r>
            <a:r>
              <a:rPr lang="en-US" sz="2000" b="1" dirty="0">
                <a:solidFill>
                  <a:schemeClr val="bg1"/>
                </a:solidFill>
                <a:latin typeface="Book Antiqua" panose="02040602050305030304" pitchFamily="18" charset="0"/>
              </a:rPr>
              <a:t>Lifecycle (L) Fund</a:t>
            </a:r>
            <a:r>
              <a:rPr lang="en-US" sz="2000" dirty="0">
                <a:latin typeface="Book Antiqua" panose="02040602050305030304" pitchFamily="18" charset="0"/>
              </a:rPr>
              <a:t>.</a:t>
            </a:r>
          </a:p>
          <a:p>
            <a:pPr marL="0" indent="0">
              <a:buClr>
                <a:schemeClr val="accent2">
                  <a:lumMod val="75000"/>
                </a:schemeClr>
              </a:buClr>
              <a:buSzPct val="100000"/>
              <a:buNone/>
            </a:pPr>
            <a:endParaRPr lang="en-US" sz="2000" dirty="0">
              <a:latin typeface="Book Antiqua" panose="02040602050305030304" pitchFamily="18" charset="0"/>
            </a:endParaRPr>
          </a:p>
          <a:p>
            <a:pPr>
              <a:buClr>
                <a:schemeClr val="accent2">
                  <a:lumMod val="75000"/>
                </a:schemeClr>
              </a:buClr>
              <a:buSzPct val="100000"/>
              <a:buFont typeface="Wingdings 2" panose="05020102010507070707" pitchFamily="18" charset="2"/>
              <a:buChar char=""/>
            </a:pPr>
            <a:r>
              <a:rPr lang="en-US" sz="2000" dirty="0">
                <a:latin typeface="Book Antiqua" panose="02040602050305030304" pitchFamily="18" charset="0"/>
              </a:rPr>
              <a:t>This change was in accordance with the </a:t>
            </a:r>
            <a:r>
              <a:rPr lang="en-US" sz="2000" b="1" dirty="0">
                <a:latin typeface="Book Antiqua" panose="02040602050305030304" pitchFamily="18" charset="0"/>
              </a:rPr>
              <a:t>Public Law 113-255</a:t>
            </a:r>
            <a:r>
              <a:rPr lang="en-US" sz="2000" dirty="0">
                <a:latin typeface="Book Antiqua" panose="02040602050305030304" pitchFamily="18" charset="0"/>
              </a:rPr>
              <a:t>, the </a:t>
            </a:r>
            <a:r>
              <a:rPr lang="en-US" sz="2000" b="1" u="sng" dirty="0">
                <a:latin typeface="Book Antiqua" panose="02040602050305030304" pitchFamily="18" charset="0"/>
              </a:rPr>
              <a:t>Smart Savings Act</a:t>
            </a:r>
            <a:r>
              <a:rPr lang="en-US" sz="2000" dirty="0">
                <a:latin typeface="Book Antiqua" panose="02040602050305030304" pitchFamily="18" charset="0"/>
              </a:rPr>
              <a:t>, signed into law on </a:t>
            </a:r>
            <a:r>
              <a:rPr lang="en-US" sz="2000" b="1" dirty="0">
                <a:latin typeface="Book Antiqua" panose="02040602050305030304" pitchFamily="18" charset="0"/>
              </a:rPr>
              <a:t>December 18</a:t>
            </a:r>
            <a:r>
              <a:rPr lang="en-US" sz="2000" b="1" baseline="30000" dirty="0">
                <a:latin typeface="Book Antiqua" panose="02040602050305030304" pitchFamily="18" charset="0"/>
              </a:rPr>
              <a:t>th</a:t>
            </a:r>
            <a:r>
              <a:rPr lang="en-US" sz="2000" b="1" dirty="0">
                <a:latin typeface="Book Antiqua" panose="02040602050305030304" pitchFamily="18" charset="0"/>
              </a:rPr>
              <a:t>, 2014</a:t>
            </a:r>
            <a:r>
              <a:rPr lang="en-US" sz="2000" dirty="0">
                <a:latin typeface="Book Antiqua" panose="02040602050305030304" pitchFamily="18" charset="0"/>
              </a:rPr>
              <a:t>, by President Barack Obama.</a:t>
            </a:r>
          </a:p>
          <a:p>
            <a:pPr>
              <a:buClr>
                <a:schemeClr val="accent2">
                  <a:lumMod val="75000"/>
                </a:schemeClr>
              </a:buClr>
              <a:buSzPct val="100000"/>
              <a:buFont typeface="Wingdings 2" panose="05020102010507070707" pitchFamily="18" charset="2"/>
              <a:buChar char=""/>
            </a:pPr>
            <a:endParaRPr lang="en-US" sz="2000" dirty="0">
              <a:latin typeface="Book Antiqua" panose="02040602050305030304" pitchFamily="18" charset="0"/>
            </a:endParaRPr>
          </a:p>
          <a:p>
            <a:pPr marL="0" indent="0">
              <a:buClr>
                <a:schemeClr val="accent2">
                  <a:lumMod val="75000"/>
                </a:schemeClr>
              </a:buClr>
              <a:buSzPct val="100000"/>
              <a:buNone/>
            </a:pPr>
            <a:r>
              <a:rPr lang="en-US" sz="2000" b="1" dirty="0">
                <a:solidFill>
                  <a:srgbClr val="FFFF66"/>
                </a:solidFill>
                <a:latin typeface="Book Antiqua" panose="02040602050305030304" pitchFamily="18" charset="0"/>
              </a:rPr>
              <a:t>Click the link for more information:</a:t>
            </a:r>
          </a:p>
          <a:p>
            <a:pPr marL="0" indent="0">
              <a:buClr>
                <a:schemeClr val="accent2">
                  <a:lumMod val="75000"/>
                </a:schemeClr>
              </a:buClr>
              <a:buSzPct val="100000"/>
              <a:buNone/>
            </a:pPr>
            <a:r>
              <a:rPr lang="en-US" sz="1700" b="1"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Smart Savings Act: New Default Investment Fund for Civilian and Beneficiary TSP Participants | The Thrift Savings Plan (TSP)</a:t>
            </a:r>
            <a:endParaRPr lang="en-US" sz="1700" b="1" u="sng" dirty="0">
              <a:solidFill>
                <a:srgbClr val="0070C0"/>
              </a:solidFill>
              <a:latin typeface="Book Antiqua" panose="02040602050305030304" pitchFamily="18" charset="0"/>
            </a:endParaRPr>
          </a:p>
          <a:p>
            <a:pPr marL="0" indent="0">
              <a:buClr>
                <a:schemeClr val="accent2">
                  <a:lumMod val="75000"/>
                </a:schemeClr>
              </a:buClr>
              <a:buSzPct val="100000"/>
              <a:buNone/>
            </a:pPr>
            <a:endParaRPr lang="en-US" sz="2000" dirty="0">
              <a:latin typeface="Book Antiqua" panose="02040602050305030304" pitchFamily="18" charset="0"/>
            </a:endParaRPr>
          </a:p>
        </p:txBody>
      </p:sp>
      <p:sp>
        <p:nvSpPr>
          <p:cNvPr id="3" name="Title 2"/>
          <p:cNvSpPr>
            <a:spLocks noGrp="1"/>
          </p:cNvSpPr>
          <p:nvPr>
            <p:ph type="title"/>
          </p:nvPr>
        </p:nvSpPr>
        <p:spPr>
          <a:xfrm>
            <a:off x="457200" y="423675"/>
            <a:ext cx="8229600" cy="731520"/>
          </a:xfrm>
        </p:spPr>
        <p:txBody>
          <a:bodyPr>
            <a:normAutofit fontScale="90000"/>
          </a:bodyPr>
          <a:lstStyle/>
          <a:p>
            <a:pPr algn="ctr"/>
            <a:r>
              <a:rPr lang="en-US" sz="4400" b="1" dirty="0">
                <a:latin typeface="Book Antiqua" panose="02040602050305030304" pitchFamily="18" charset="0"/>
              </a:rPr>
              <a:t>Smart Savings Act </a:t>
            </a:r>
          </a:p>
        </p:txBody>
      </p:sp>
      <p:graphicFrame>
        <p:nvGraphicFramePr>
          <p:cNvPr id="4" name="Table 3"/>
          <p:cNvGraphicFramePr>
            <a:graphicFrameLocks noGrp="1"/>
          </p:cNvGraphicFramePr>
          <p:nvPr>
            <p:extLst>
              <p:ext uri="{D42A27DB-BD31-4B8C-83A1-F6EECF244321}">
                <p14:modId xmlns:p14="http://schemas.microsoft.com/office/powerpoint/2010/main" val="3542133946"/>
              </p:ext>
            </p:extLst>
          </p:nvPr>
        </p:nvGraphicFramePr>
        <p:xfrm>
          <a:off x="4529328" y="1673352"/>
          <a:ext cx="4462272" cy="3743177"/>
        </p:xfrm>
        <a:graphic>
          <a:graphicData uri="http://schemas.openxmlformats.org/drawingml/2006/table">
            <a:tbl>
              <a:tblPr/>
              <a:tblGrid>
                <a:gridCol w="1883664">
                  <a:extLst>
                    <a:ext uri="{9D8B030D-6E8A-4147-A177-3AD203B41FA5}">
                      <a16:colId xmlns:a16="http://schemas.microsoft.com/office/drawing/2014/main" val="20000"/>
                    </a:ext>
                  </a:extLst>
                </a:gridCol>
                <a:gridCol w="1051560">
                  <a:extLst>
                    <a:ext uri="{9D8B030D-6E8A-4147-A177-3AD203B41FA5}">
                      <a16:colId xmlns:a16="http://schemas.microsoft.com/office/drawing/2014/main" val="20001"/>
                    </a:ext>
                  </a:extLst>
                </a:gridCol>
                <a:gridCol w="1527048">
                  <a:extLst>
                    <a:ext uri="{9D8B030D-6E8A-4147-A177-3AD203B41FA5}">
                      <a16:colId xmlns:a16="http://schemas.microsoft.com/office/drawing/2014/main" val="20002"/>
                    </a:ext>
                  </a:extLst>
                </a:gridCol>
              </a:tblGrid>
              <a:tr h="722376">
                <a:tc gridSpan="3">
                  <a:txBody>
                    <a:bodyPr/>
                    <a:lstStyle/>
                    <a:p>
                      <a:pPr algn="ctr"/>
                      <a:r>
                        <a:rPr lang="en-US" sz="2000" b="1" dirty="0">
                          <a:solidFill>
                            <a:srgbClr val="FFFF66"/>
                          </a:solidFill>
                          <a:latin typeface="Book Antiqua" panose="02040602050305030304" pitchFamily="18" charset="0"/>
                        </a:rPr>
                        <a:t>Average Annual Returns </a:t>
                      </a:r>
                    </a:p>
                    <a:p>
                      <a:pPr algn="ctr"/>
                      <a:r>
                        <a:rPr lang="en-US" sz="2000" b="1" dirty="0">
                          <a:solidFill>
                            <a:schemeClr val="bg1"/>
                          </a:solidFill>
                          <a:latin typeface="Book Antiqua" panose="02040602050305030304" pitchFamily="18" charset="0"/>
                        </a:rPr>
                        <a:t>(As of 30 June 2023)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a:noFill/>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hMerge="1">
                  <a:txBody>
                    <a:bodyPr/>
                    <a:lstStyle/>
                    <a:p>
                      <a:endParaRPr lang="en-US"/>
                    </a:p>
                  </a:txBody>
                  <a:tcP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11393">
                <a:tc>
                  <a:txBody>
                    <a:bodyPr/>
                    <a:lstStyle/>
                    <a:p>
                      <a:r>
                        <a:rPr lang="en-US" sz="2000" b="1">
                          <a:latin typeface="Book Antiqua" panose="0204060205030503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a:solidFill>
                            <a:schemeClr val="bg1"/>
                          </a:solidFill>
                          <a:latin typeface="Book Antiqua" panose="02040602050305030304" pitchFamily="18" charset="0"/>
                        </a:rPr>
                        <a:t>L 2040 Fund*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br>
                        <a:rPr lang="en-US" sz="2000" b="1" dirty="0">
                          <a:latin typeface="Book Antiqua" panose="02040602050305030304" pitchFamily="18" charset="0"/>
                        </a:rPr>
                      </a:br>
                      <a:endParaRPr lang="en-US" sz="2000" b="1" dirty="0">
                        <a:latin typeface="Book Antiqua" panose="0204060205030503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02092">
                <a:tc>
                  <a:txBody>
                    <a:bodyPr/>
                    <a:lstStyle/>
                    <a:p>
                      <a:r>
                        <a:rPr lang="en-US" sz="2000" b="1">
                          <a:solidFill>
                            <a:schemeClr val="bg1"/>
                          </a:solidFill>
                          <a:latin typeface="Book Antiqua" panose="02040602050305030304" pitchFamily="18" charset="0"/>
                        </a:rPr>
                        <a:t>1-Year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a:solidFill>
                            <a:srgbClr val="FFFF66"/>
                          </a:solidFill>
                          <a:latin typeface="Book Antiqua" panose="02040602050305030304" pitchFamily="18" charset="0"/>
                        </a:rPr>
                        <a:t>14.49%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a:latin typeface="Book Antiqua" panose="0204060205030503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2092">
                <a:tc>
                  <a:txBody>
                    <a:bodyPr/>
                    <a:lstStyle/>
                    <a:p>
                      <a:r>
                        <a:rPr lang="en-US" sz="2000" b="1">
                          <a:solidFill>
                            <a:schemeClr val="bg1"/>
                          </a:solidFill>
                          <a:latin typeface="Book Antiqua" panose="02040602050305030304" pitchFamily="18" charset="0"/>
                        </a:rPr>
                        <a:t>3-Year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a:solidFill>
                            <a:srgbClr val="FFFF66"/>
                          </a:solidFill>
                          <a:latin typeface="Book Antiqua" panose="02040602050305030304" pitchFamily="18" charset="0"/>
                        </a:rPr>
                        <a:t>9.17%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a:latin typeface="Book Antiqua" panose="0204060205030503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02092">
                <a:tc>
                  <a:txBody>
                    <a:bodyPr/>
                    <a:lstStyle/>
                    <a:p>
                      <a:r>
                        <a:rPr lang="en-US" sz="2000" b="1">
                          <a:solidFill>
                            <a:schemeClr val="bg1"/>
                          </a:solidFill>
                          <a:latin typeface="Book Antiqua" panose="02040602050305030304" pitchFamily="18" charset="0"/>
                        </a:rPr>
                        <a:t>5-Year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a:solidFill>
                            <a:srgbClr val="FFFF66"/>
                          </a:solidFill>
                          <a:latin typeface="Book Antiqua" panose="02040602050305030304" pitchFamily="18" charset="0"/>
                        </a:rPr>
                        <a:t>7.24%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latin typeface="Book Antiqua" panose="0204060205030503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02092">
                <a:tc>
                  <a:txBody>
                    <a:bodyPr/>
                    <a:lstStyle/>
                    <a:p>
                      <a:r>
                        <a:rPr lang="en-US" sz="2000" b="1">
                          <a:solidFill>
                            <a:schemeClr val="bg1"/>
                          </a:solidFill>
                          <a:latin typeface="Book Antiqua" panose="02040602050305030304" pitchFamily="18" charset="0"/>
                        </a:rPr>
                        <a:t>10-Year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a:solidFill>
                            <a:srgbClr val="FFFF66"/>
                          </a:solidFill>
                          <a:latin typeface="Book Antiqua" panose="02040602050305030304" pitchFamily="18" charset="0"/>
                        </a:rPr>
                        <a:t>8.22%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latin typeface="Book Antiqua" panose="0204060205030503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78502">
                <a:tc>
                  <a:txBody>
                    <a:bodyPr/>
                    <a:lstStyle/>
                    <a:p>
                      <a:r>
                        <a:rPr lang="en-US" sz="2000" b="1">
                          <a:latin typeface="Book Antiqua" panose="02040602050305030304" pitchFamily="18" charset="0"/>
                        </a:rPr>
                        <a:t>Since August 1</a:t>
                      </a:r>
                      <a:r>
                        <a:rPr lang="en-US" sz="2000" b="1" baseline="30000">
                          <a:latin typeface="Book Antiqua" panose="02040602050305030304" pitchFamily="18" charset="0"/>
                        </a:rPr>
                        <a:t>st</a:t>
                      </a:r>
                      <a:r>
                        <a:rPr lang="en-US" sz="2000" b="1">
                          <a:latin typeface="Book Antiqua" panose="02040602050305030304" pitchFamily="18" charset="0"/>
                        </a:rPr>
                        <a:t>, 2005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rgbClr val="FFFF66"/>
                          </a:solidFill>
                          <a:latin typeface="Book Antiqua" panose="02040602050305030304" pitchFamily="18" charset="0"/>
                        </a:rPr>
                        <a:t>7.13%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Book Antiqua" panose="02040602050305030304" pitchFamily="18" charset="0"/>
                        </a:rPr>
                        <a:t> </a:t>
                      </a:r>
                      <a:r>
                        <a:rPr lang="en-US" sz="2000" b="1" dirty="0">
                          <a:solidFill>
                            <a:schemeClr val="bg1"/>
                          </a:solidFill>
                          <a:latin typeface="Book Antiqua" panose="02040602050305030304" pitchFamily="18" charset="0"/>
                        </a:rPr>
                        <a:t>*After expenses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7" name="Audio 6">
            <a:hlinkClick r:id="" action="ppaction://media"/>
            <a:extLst>
              <a:ext uri="{FF2B5EF4-FFF2-40B4-BE49-F238E27FC236}">
                <a16:creationId xmlns:a16="http://schemas.microsoft.com/office/drawing/2014/main" id="{16EB8F87-5054-5D00-5839-52B8995EB6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6629400" y="4822053"/>
            <a:ext cx="2057400" cy="2057400"/>
          </a:xfrm>
          <a:prstGeom prst="ellipse">
            <a:avLst/>
          </a:prstGeom>
        </p:spPr>
      </p:pic>
    </p:spTree>
    <p:extLst>
      <p:ext uri="{BB962C8B-B14F-4D97-AF65-F5344CB8AC3E}">
        <p14:creationId xmlns:p14="http://schemas.microsoft.com/office/powerpoint/2010/main" val="3965147485"/>
      </p:ext>
    </p:extLst>
  </p:cSld>
  <p:clrMapOvr>
    <a:masterClrMapping/>
  </p:clrMapOvr>
  <mc:AlternateContent xmlns:mc="http://schemas.openxmlformats.org/markup-compatibility/2006" xmlns:p14="http://schemas.microsoft.com/office/powerpoint/2010/main">
    <mc:Choice Requires="p14">
      <p:transition spd="slow" p14:dur="2000" advTm="26022"/>
    </mc:Choice>
    <mc:Fallback xmlns="">
      <p:transition spd="slow" advTm="26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2C9CE8-43EA-4755-BCF5-CA24BF38D703}"/>
              </a:ext>
            </a:extLst>
          </p:cNvPr>
          <p:cNvSpPr>
            <a:spLocks noGrp="1"/>
          </p:cNvSpPr>
          <p:nvPr>
            <p:ph type="title"/>
          </p:nvPr>
        </p:nvSpPr>
        <p:spPr>
          <a:xfrm>
            <a:off x="1562100" y="274761"/>
            <a:ext cx="6019800" cy="871728"/>
          </a:xfrm>
        </p:spPr>
        <p:txBody>
          <a:bodyPr>
            <a:noAutofit/>
          </a:bodyPr>
          <a:lstStyle/>
          <a:p>
            <a:pPr algn="ctr"/>
            <a:r>
              <a:rPr lang="en-US" sz="4400" b="1" dirty="0">
                <a:latin typeface="Book Antiqua" panose="02040602050305030304" pitchFamily="18" charset="0"/>
              </a:rPr>
              <a:t>TSP Investment Funds</a:t>
            </a:r>
          </a:p>
        </p:txBody>
      </p:sp>
      <p:sp>
        <p:nvSpPr>
          <p:cNvPr id="2" name="TextBox 1">
            <a:extLst>
              <a:ext uri="{FF2B5EF4-FFF2-40B4-BE49-F238E27FC236}">
                <a16:creationId xmlns:a16="http://schemas.microsoft.com/office/drawing/2014/main" id="{4E5764C3-F0B2-021F-8457-A98F920A3D2E}"/>
              </a:ext>
            </a:extLst>
          </p:cNvPr>
          <p:cNvSpPr txBox="1"/>
          <p:nvPr/>
        </p:nvSpPr>
        <p:spPr>
          <a:xfrm>
            <a:off x="146304" y="1563624"/>
            <a:ext cx="5638800" cy="4816703"/>
          </a:xfrm>
          <a:prstGeom prst="rect">
            <a:avLst/>
          </a:prstGeom>
          <a:noFill/>
        </p:spPr>
        <p:txBody>
          <a:bodyPr wrap="square" rtlCol="0">
            <a:spAutoFit/>
          </a:bodyPr>
          <a:lstStyle/>
          <a:p>
            <a:pPr marL="0" indent="0">
              <a:buClr>
                <a:schemeClr val="accent2">
                  <a:lumMod val="75000"/>
                </a:schemeClr>
              </a:buClr>
              <a:buSzPct val="100000"/>
              <a:buNone/>
            </a:pPr>
            <a:r>
              <a:rPr lang="en-US" sz="2200" b="1" u="sng" dirty="0">
                <a:solidFill>
                  <a:schemeClr val="bg1"/>
                </a:solidFill>
                <a:latin typeface="Book Antiqua" panose="02040602050305030304" pitchFamily="18" charset="0"/>
              </a:rPr>
              <a:t>Lifecycle Funds:</a:t>
            </a:r>
          </a:p>
          <a:p>
            <a:pPr lvl="1">
              <a:buClr>
                <a:schemeClr val="accent2">
                  <a:lumMod val="75000"/>
                </a:schemeClr>
              </a:buClr>
              <a:buSzPct val="100000"/>
              <a:buFont typeface="Wingdings 2" panose="05020102010507070707" pitchFamily="18" charset="2"/>
              <a:buChar char=""/>
            </a:pPr>
            <a:r>
              <a:rPr lang="en-US" sz="1900" dirty="0">
                <a:solidFill>
                  <a:schemeClr val="tx1"/>
                </a:solidFill>
                <a:latin typeface="Book Antiqua" panose="02040602050305030304" pitchFamily="18" charset="0"/>
              </a:rPr>
              <a:t> </a:t>
            </a:r>
            <a:r>
              <a:rPr lang="en-US" sz="1900" dirty="0">
                <a:latin typeface="Book Antiqua" panose="02040602050305030304" pitchFamily="18" charset="0"/>
              </a:rPr>
              <a:t>The following </a:t>
            </a:r>
            <a:r>
              <a:rPr lang="en-US" sz="1900" b="1" u="sng" dirty="0">
                <a:latin typeface="Book Antiqua" panose="02040602050305030304" pitchFamily="18" charset="0"/>
              </a:rPr>
              <a:t>10 L Funds </a:t>
            </a:r>
            <a:r>
              <a:rPr lang="en-US" sz="1900" dirty="0">
                <a:latin typeface="Book Antiqua" panose="02040602050305030304" pitchFamily="18" charset="0"/>
              </a:rPr>
              <a:t>are a diversified mix of these </a:t>
            </a:r>
            <a:r>
              <a:rPr lang="en-US" sz="1900" b="1" u="sng" dirty="0">
                <a:latin typeface="Book Antiqua" panose="02040602050305030304" pitchFamily="18" charset="0"/>
              </a:rPr>
              <a:t>5 individual funds</a:t>
            </a:r>
            <a:r>
              <a:rPr lang="en-US" sz="1900" b="1" dirty="0">
                <a:latin typeface="Book Antiqua" panose="02040602050305030304" pitchFamily="18" charset="0"/>
              </a:rPr>
              <a:t> (G, F, C, S, and I)</a:t>
            </a:r>
            <a:r>
              <a:rPr lang="en-US" sz="1900" dirty="0">
                <a:latin typeface="Book Antiqua" panose="02040602050305030304" pitchFamily="18" charset="0"/>
              </a:rPr>
              <a:t>.</a:t>
            </a:r>
          </a:p>
          <a:p>
            <a:pPr lvl="1">
              <a:buClr>
                <a:schemeClr val="accent2">
                  <a:lumMod val="75000"/>
                </a:schemeClr>
              </a:buClr>
              <a:buSzPct val="100000"/>
              <a:buFont typeface="Wingdings 2" panose="05020102010507070707" pitchFamily="18" charset="2"/>
              <a:buChar char=""/>
            </a:pPr>
            <a:r>
              <a:rPr lang="en-US" sz="1900" dirty="0">
                <a:latin typeface="Book Antiqua" panose="02040602050305030304" pitchFamily="18" charset="0"/>
              </a:rPr>
              <a:t> These funds were designed to allow you to </a:t>
            </a:r>
            <a:r>
              <a:rPr lang="en-US" sz="1900" b="1" u="sng" dirty="0">
                <a:latin typeface="Book Antiqua" panose="02040602050305030304" pitchFamily="18" charset="0"/>
              </a:rPr>
              <a:t>invest your entire contributions into a single L Fund</a:t>
            </a:r>
            <a:r>
              <a:rPr lang="en-US" sz="1900" dirty="0">
                <a:latin typeface="Book Antiqua" panose="02040602050305030304" pitchFamily="18" charset="0"/>
              </a:rPr>
              <a:t>, resulting in the best expected return for the amount of expected risk that is appropriate for you.</a:t>
            </a:r>
          </a:p>
          <a:p>
            <a:pPr lvl="1">
              <a:buClr>
                <a:schemeClr val="accent2">
                  <a:lumMod val="75000"/>
                </a:schemeClr>
              </a:buClr>
              <a:buSzPct val="100000"/>
              <a:buFont typeface="Wingdings 2" panose="05020102010507070707" pitchFamily="18" charset="2"/>
              <a:buChar char=""/>
            </a:pPr>
            <a:r>
              <a:rPr lang="en-US" sz="1900" b="1" dirty="0">
                <a:solidFill>
                  <a:schemeClr val="bg1"/>
                </a:solidFill>
                <a:latin typeface="Book Antiqua" panose="02040602050305030304" pitchFamily="18" charset="0"/>
              </a:rPr>
              <a:t> Every 3 months</a:t>
            </a:r>
            <a:r>
              <a:rPr lang="en-US" sz="1900" dirty="0">
                <a:latin typeface="Book Antiqua" panose="02040602050305030304" pitchFamily="18" charset="0"/>
              </a:rPr>
              <a:t>, the target allocations of </a:t>
            </a:r>
            <a:r>
              <a:rPr lang="en-US" sz="1900" b="1" u="sng" dirty="0">
                <a:latin typeface="Book Antiqua" panose="02040602050305030304" pitchFamily="18" charset="0"/>
              </a:rPr>
              <a:t>all L Funds except L Income</a:t>
            </a:r>
            <a:r>
              <a:rPr lang="en-US" sz="1900" dirty="0">
                <a:latin typeface="Book Antiqua" panose="02040602050305030304" pitchFamily="18" charset="0"/>
              </a:rPr>
              <a:t> are automatically adjusted, shifting from </a:t>
            </a:r>
            <a:r>
              <a:rPr lang="en-US" sz="1900" b="1" u="sng" dirty="0">
                <a:latin typeface="Book Antiqua" panose="02040602050305030304" pitchFamily="18" charset="0"/>
              </a:rPr>
              <a:t>higher risk to lower risk</a:t>
            </a:r>
            <a:r>
              <a:rPr lang="en-US" sz="1900" dirty="0">
                <a:latin typeface="Book Antiqua" panose="02040602050305030304" pitchFamily="18" charset="0"/>
              </a:rPr>
              <a:t>, as you get closer to your retirement date.</a:t>
            </a:r>
          </a:p>
          <a:p>
            <a:pPr>
              <a:buClr>
                <a:schemeClr val="accent2">
                  <a:lumMod val="75000"/>
                </a:schemeClr>
              </a:buClr>
              <a:buSzPct val="100000"/>
            </a:pPr>
            <a:endParaRPr lang="en-US" sz="1900" dirty="0">
              <a:latin typeface="Book Antiqua" panose="02040602050305030304" pitchFamily="18" charset="0"/>
            </a:endParaRPr>
          </a:p>
          <a:p>
            <a:pPr>
              <a:buClr>
                <a:schemeClr val="accent2">
                  <a:lumMod val="75000"/>
                </a:schemeClr>
              </a:buClr>
              <a:buSzPct val="100000"/>
            </a:pPr>
            <a:r>
              <a:rPr lang="en-US" sz="1900" b="1" dirty="0">
                <a:solidFill>
                  <a:srgbClr val="FFFF66"/>
                </a:solidFill>
                <a:latin typeface="Book Antiqua" panose="02040602050305030304" pitchFamily="18" charset="0"/>
              </a:rPr>
              <a:t>Click the link for more information:</a:t>
            </a:r>
          </a:p>
          <a:p>
            <a:pPr>
              <a:buClr>
                <a:schemeClr val="accent2">
                  <a:lumMod val="75000"/>
                </a:schemeClr>
              </a:buClr>
              <a:buSzPct val="100000"/>
            </a:pPr>
            <a:r>
              <a:rPr lang="en-US" sz="1900" b="1"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Lifecycle Funds | The Thrift Savings Plan (TSP)</a:t>
            </a:r>
            <a:endParaRPr lang="en-US" sz="1900" b="1" dirty="0">
              <a:solidFill>
                <a:srgbClr val="0070C0"/>
              </a:solidFill>
              <a:latin typeface="Book Antiqua" panose="02040602050305030304" pitchFamily="18" charset="0"/>
            </a:endParaRPr>
          </a:p>
        </p:txBody>
      </p:sp>
      <p:graphicFrame>
        <p:nvGraphicFramePr>
          <p:cNvPr id="6" name="Content Placeholder 5">
            <a:extLst>
              <a:ext uri="{FF2B5EF4-FFF2-40B4-BE49-F238E27FC236}">
                <a16:creationId xmlns:a16="http://schemas.microsoft.com/office/drawing/2014/main" id="{CD00BBEB-1095-954E-9930-797B2E712C5C}"/>
              </a:ext>
            </a:extLst>
          </p:cNvPr>
          <p:cNvGraphicFramePr>
            <a:graphicFrameLocks noGrp="1"/>
          </p:cNvGraphicFramePr>
          <p:nvPr>
            <p:ph idx="1"/>
            <p:extLst>
              <p:ext uri="{D42A27DB-BD31-4B8C-83A1-F6EECF244321}">
                <p14:modId xmlns:p14="http://schemas.microsoft.com/office/powerpoint/2010/main" val="3225505999"/>
              </p:ext>
            </p:extLst>
          </p:nvPr>
        </p:nvGraphicFramePr>
        <p:xfrm>
          <a:off x="5867400" y="2271306"/>
          <a:ext cx="2743200" cy="3691886"/>
        </p:xfrm>
        <a:graphic>
          <a:graphicData uri="http://schemas.openxmlformats.org/drawingml/2006/table">
            <a:tbl>
              <a:tblPr/>
              <a:tblGrid>
                <a:gridCol w="2743200">
                  <a:extLst>
                    <a:ext uri="{9D8B030D-6E8A-4147-A177-3AD203B41FA5}">
                      <a16:colId xmlns:a16="http://schemas.microsoft.com/office/drawing/2014/main" val="110927388"/>
                    </a:ext>
                  </a:extLst>
                </a:gridCol>
              </a:tblGrid>
              <a:tr h="335626">
                <a:tc>
                  <a:txBody>
                    <a:bodyPr/>
                    <a:lstStyle/>
                    <a:p>
                      <a:pPr algn="ctr" fontAlgn="b"/>
                      <a:r>
                        <a:rPr lang="en-US" sz="1800" b="1" i="0" u="none" strike="noStrike">
                          <a:solidFill>
                            <a:srgbClr val="0000FF"/>
                          </a:solidFill>
                          <a:effectLst/>
                          <a:latin typeface="Book Antiqua" panose="02040602050305030304" pitchFamily="18" charset="0"/>
                        </a:rPr>
                        <a:t>Lifecycle Funds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908211924"/>
                  </a:ext>
                </a:extLst>
              </a:tr>
              <a:tr h="335626">
                <a:tc>
                  <a:txBody>
                    <a:bodyPr/>
                    <a:lstStyle/>
                    <a:p>
                      <a:pPr algn="ctr" fontAlgn="b"/>
                      <a:r>
                        <a:rPr lang="en-US" sz="1800" b="1" i="0" u="none" strike="noStrike">
                          <a:solidFill>
                            <a:srgbClr val="000000"/>
                          </a:solidFill>
                          <a:effectLst/>
                          <a:latin typeface="Book Antiqua" panose="02040602050305030304" pitchFamily="18" charset="0"/>
                        </a:rPr>
                        <a:t>L Income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037197492"/>
                  </a:ext>
                </a:extLst>
              </a:tr>
              <a:tr h="335626">
                <a:tc>
                  <a:txBody>
                    <a:bodyPr/>
                    <a:lstStyle/>
                    <a:p>
                      <a:pPr algn="ctr" fontAlgn="b"/>
                      <a:r>
                        <a:rPr lang="en-US" sz="1800" b="1" i="0" u="none" strike="noStrike">
                          <a:solidFill>
                            <a:srgbClr val="000000"/>
                          </a:solidFill>
                          <a:effectLst/>
                          <a:latin typeface="Book Antiqua" panose="02040602050305030304" pitchFamily="18" charset="0"/>
                        </a:rPr>
                        <a:t>L 2025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662960024"/>
                  </a:ext>
                </a:extLst>
              </a:tr>
              <a:tr h="335626">
                <a:tc>
                  <a:txBody>
                    <a:bodyPr/>
                    <a:lstStyle/>
                    <a:p>
                      <a:pPr algn="ctr" fontAlgn="b"/>
                      <a:r>
                        <a:rPr lang="en-US" sz="1800" b="1" i="0" u="none" strike="noStrike">
                          <a:solidFill>
                            <a:srgbClr val="000000"/>
                          </a:solidFill>
                          <a:effectLst/>
                          <a:latin typeface="Book Antiqua" panose="02040602050305030304" pitchFamily="18" charset="0"/>
                        </a:rPr>
                        <a:t>L 2030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608489240"/>
                  </a:ext>
                </a:extLst>
              </a:tr>
              <a:tr h="335626">
                <a:tc>
                  <a:txBody>
                    <a:bodyPr/>
                    <a:lstStyle/>
                    <a:p>
                      <a:pPr algn="ctr" fontAlgn="b"/>
                      <a:r>
                        <a:rPr lang="en-US" sz="1800" b="1" i="0" u="none" strike="noStrike">
                          <a:solidFill>
                            <a:srgbClr val="000000"/>
                          </a:solidFill>
                          <a:effectLst/>
                          <a:latin typeface="Book Antiqua" panose="02040602050305030304" pitchFamily="18" charset="0"/>
                        </a:rPr>
                        <a:t>L 2035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4091929867"/>
                  </a:ext>
                </a:extLst>
              </a:tr>
              <a:tr h="335626">
                <a:tc>
                  <a:txBody>
                    <a:bodyPr/>
                    <a:lstStyle/>
                    <a:p>
                      <a:pPr algn="ctr" fontAlgn="b"/>
                      <a:r>
                        <a:rPr lang="en-US" sz="1800" b="1" i="0" u="none" strike="noStrike">
                          <a:solidFill>
                            <a:srgbClr val="000000"/>
                          </a:solidFill>
                          <a:effectLst/>
                          <a:latin typeface="Book Antiqua" panose="02040602050305030304" pitchFamily="18" charset="0"/>
                        </a:rPr>
                        <a:t>L 2040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620475847"/>
                  </a:ext>
                </a:extLst>
              </a:tr>
              <a:tr h="335626">
                <a:tc>
                  <a:txBody>
                    <a:bodyPr/>
                    <a:lstStyle/>
                    <a:p>
                      <a:pPr algn="ctr" fontAlgn="b"/>
                      <a:r>
                        <a:rPr lang="en-US" sz="1800" b="1" i="0" u="none" strike="noStrike" dirty="0">
                          <a:solidFill>
                            <a:srgbClr val="000000"/>
                          </a:solidFill>
                          <a:effectLst/>
                          <a:latin typeface="Book Antiqua" panose="02040602050305030304" pitchFamily="18" charset="0"/>
                        </a:rPr>
                        <a:t>L 2045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385363225"/>
                  </a:ext>
                </a:extLst>
              </a:tr>
              <a:tr h="335626">
                <a:tc>
                  <a:txBody>
                    <a:bodyPr/>
                    <a:lstStyle/>
                    <a:p>
                      <a:pPr algn="ctr" fontAlgn="b"/>
                      <a:r>
                        <a:rPr lang="en-US" sz="1800" b="1" i="0" u="none" strike="noStrike">
                          <a:solidFill>
                            <a:srgbClr val="000000"/>
                          </a:solidFill>
                          <a:effectLst/>
                          <a:latin typeface="Book Antiqua" panose="02040602050305030304" pitchFamily="18" charset="0"/>
                        </a:rPr>
                        <a:t>L 2050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817451530"/>
                  </a:ext>
                </a:extLst>
              </a:tr>
              <a:tr h="335626">
                <a:tc>
                  <a:txBody>
                    <a:bodyPr/>
                    <a:lstStyle/>
                    <a:p>
                      <a:pPr algn="ctr" fontAlgn="b"/>
                      <a:r>
                        <a:rPr lang="en-US" sz="1800" b="1" i="0" u="none" strike="noStrike">
                          <a:solidFill>
                            <a:srgbClr val="000000"/>
                          </a:solidFill>
                          <a:effectLst/>
                          <a:latin typeface="Book Antiqua" panose="02040602050305030304" pitchFamily="18" charset="0"/>
                        </a:rPr>
                        <a:t>L 2055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412261409"/>
                  </a:ext>
                </a:extLst>
              </a:tr>
              <a:tr h="335626">
                <a:tc>
                  <a:txBody>
                    <a:bodyPr/>
                    <a:lstStyle/>
                    <a:p>
                      <a:pPr algn="ctr" fontAlgn="b"/>
                      <a:r>
                        <a:rPr lang="en-US" sz="1800" b="1" i="0" u="none" strike="noStrike">
                          <a:solidFill>
                            <a:srgbClr val="000000"/>
                          </a:solidFill>
                          <a:effectLst/>
                          <a:latin typeface="Book Antiqua" panose="02040602050305030304" pitchFamily="18" charset="0"/>
                        </a:rPr>
                        <a:t>L 2060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896848934"/>
                  </a:ext>
                </a:extLst>
              </a:tr>
              <a:tr h="335626">
                <a:tc>
                  <a:txBody>
                    <a:bodyPr/>
                    <a:lstStyle/>
                    <a:p>
                      <a:pPr algn="ctr" fontAlgn="b"/>
                      <a:r>
                        <a:rPr lang="en-US" sz="1800" b="1" i="0" u="none" strike="noStrike" dirty="0">
                          <a:solidFill>
                            <a:srgbClr val="000000"/>
                          </a:solidFill>
                          <a:effectLst/>
                          <a:latin typeface="Book Antiqua" panose="02040602050305030304" pitchFamily="18" charset="0"/>
                        </a:rPr>
                        <a:t>L 2065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662887912"/>
                  </a:ext>
                </a:extLst>
              </a:tr>
            </a:tbl>
          </a:graphicData>
        </a:graphic>
      </p:graphicFrame>
      <p:pic>
        <p:nvPicPr>
          <p:cNvPr id="35" name="Audio 34">
            <a:hlinkClick r:id="" action="ppaction://media"/>
            <a:extLst>
              <a:ext uri="{FF2B5EF4-FFF2-40B4-BE49-F238E27FC236}">
                <a16:creationId xmlns:a16="http://schemas.microsoft.com/office/drawing/2014/main" id="{6789E8B8-19BD-FA22-36C2-94D52B116D2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13560721"/>
      </p:ext>
    </p:extLst>
  </p:cSld>
  <p:clrMapOvr>
    <a:masterClrMapping/>
  </p:clrMapOvr>
  <mc:AlternateContent xmlns:mc="http://schemas.openxmlformats.org/markup-compatibility/2006" xmlns:p14="http://schemas.microsoft.com/office/powerpoint/2010/main">
    <mc:Choice Requires="p14">
      <p:transition spd="slow" p14:dur="2000" advTm="40450"/>
    </mc:Choice>
    <mc:Fallback xmlns="">
      <p:transition spd="slow" advTm="40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err="1">
                <a:latin typeface="Book Antiqua" panose="02040602050305030304" pitchFamily="18" charset="0"/>
              </a:rPr>
              <a:t>MyBiz</a:t>
            </a:r>
            <a:r>
              <a:rPr lang="en-US" sz="4400" b="1">
                <a:latin typeface="Book Antiqua" panose="02040602050305030304" pitchFamily="18" charset="0"/>
              </a:rPr>
              <a:t>+</a:t>
            </a:r>
          </a:p>
        </p:txBody>
      </p:sp>
      <p:sp>
        <p:nvSpPr>
          <p:cNvPr id="3" name="Content Placeholder 2"/>
          <p:cNvSpPr>
            <a:spLocks noGrp="1"/>
          </p:cNvSpPr>
          <p:nvPr>
            <p:ph idx="1"/>
          </p:nvPr>
        </p:nvSpPr>
        <p:spPr>
          <a:xfrm>
            <a:off x="228600" y="1600200"/>
            <a:ext cx="8686800" cy="5029200"/>
          </a:xfrm>
        </p:spPr>
        <p:txBody>
          <a:bodyPr>
            <a:normAutofit lnSpcReduction="10000"/>
          </a:bodyPr>
          <a:lstStyle/>
          <a:p>
            <a:pPr>
              <a:buClr>
                <a:schemeClr val="accent2">
                  <a:lumMod val="75000"/>
                </a:schemeClr>
              </a:buClr>
              <a:buSzPct val="100000"/>
              <a:buFont typeface="Book Antiqua" panose="02040602050305030304" pitchFamily="18" charset="0"/>
              <a:buChar char="•"/>
            </a:pPr>
            <a:r>
              <a:rPr lang="en-US" dirty="0">
                <a:latin typeface="Book Antiqua" panose="02040602050305030304" pitchFamily="18" charset="0"/>
              </a:rPr>
              <a:t>Retrieve current pay, position, and personal data</a:t>
            </a:r>
          </a:p>
          <a:p>
            <a:pPr>
              <a:buClr>
                <a:schemeClr val="accent2">
                  <a:lumMod val="75000"/>
                </a:schemeClr>
              </a:buClr>
              <a:buSzPct val="100000"/>
              <a:buFont typeface="Book Antiqua" panose="02040602050305030304" pitchFamily="18" charset="0"/>
              <a:buChar char="•"/>
            </a:pPr>
            <a:r>
              <a:rPr lang="en-US" dirty="0">
                <a:latin typeface="Book Antiqua" panose="02040602050305030304" pitchFamily="18" charset="0"/>
              </a:rPr>
              <a:t>Track Performance Appraisals </a:t>
            </a:r>
          </a:p>
          <a:p>
            <a:pPr>
              <a:buClr>
                <a:schemeClr val="accent2">
                  <a:lumMod val="75000"/>
                </a:schemeClr>
              </a:buClr>
              <a:buSzPct val="100000"/>
              <a:buFont typeface="Book Antiqua" panose="02040602050305030304" pitchFamily="18" charset="0"/>
              <a:buChar char="•"/>
            </a:pPr>
            <a:r>
              <a:rPr lang="en-US" dirty="0">
                <a:latin typeface="Book Antiqua" panose="02040602050305030304" pitchFamily="18" charset="0"/>
              </a:rPr>
              <a:t>Retrieve prior year Performance Appraisals</a:t>
            </a:r>
          </a:p>
          <a:p>
            <a:pPr>
              <a:buClr>
                <a:schemeClr val="accent2">
                  <a:lumMod val="75000"/>
                </a:schemeClr>
              </a:buClr>
              <a:buSzPct val="100000"/>
              <a:buFont typeface="Book Antiqua" panose="02040602050305030304" pitchFamily="18" charset="0"/>
              <a:buChar char="•"/>
            </a:pPr>
            <a:r>
              <a:rPr lang="en-US" dirty="0">
                <a:latin typeface="Book Antiqua" panose="02040602050305030304" pitchFamily="18" charset="0"/>
              </a:rPr>
              <a:t>Retrieve SF50’s</a:t>
            </a:r>
          </a:p>
          <a:p>
            <a:pPr>
              <a:buClr>
                <a:schemeClr val="accent2">
                  <a:lumMod val="75000"/>
                </a:schemeClr>
              </a:buClr>
              <a:buSzPct val="100000"/>
              <a:buFont typeface="Book Antiqua" panose="02040602050305030304" pitchFamily="18" charset="0"/>
              <a:buChar char="•"/>
            </a:pPr>
            <a:r>
              <a:rPr lang="en-US" dirty="0">
                <a:latin typeface="Book Antiqua" panose="02040602050305030304" pitchFamily="18" charset="0"/>
              </a:rPr>
              <a:t>Civilian Career Brief</a:t>
            </a:r>
          </a:p>
          <a:p>
            <a:pPr>
              <a:buClr>
                <a:schemeClr val="accent2">
                  <a:lumMod val="75000"/>
                </a:schemeClr>
              </a:buClr>
              <a:buSzPct val="100000"/>
              <a:buFont typeface="Book Antiqua" panose="02040602050305030304" pitchFamily="18" charset="0"/>
              <a:buChar char="•"/>
            </a:pPr>
            <a:r>
              <a:rPr lang="en-US" dirty="0">
                <a:latin typeface="Book Antiqua" panose="02040602050305030304" pitchFamily="18" charset="0"/>
              </a:rPr>
              <a:t>Update Supervisor/ Update My Team (for supervisors)</a:t>
            </a:r>
          </a:p>
          <a:p>
            <a:pPr>
              <a:buClr>
                <a:schemeClr val="accent2">
                  <a:lumMod val="75000"/>
                </a:schemeClr>
              </a:buClr>
              <a:buSzPct val="100000"/>
              <a:buFont typeface="Book Antiqua" panose="02040602050305030304" pitchFamily="18" charset="0"/>
              <a:buChar char="•"/>
            </a:pPr>
            <a:r>
              <a:rPr lang="en-US" dirty="0">
                <a:latin typeface="Book Antiqua" panose="02040602050305030304" pitchFamily="18" charset="0"/>
              </a:rPr>
              <a:t>Request Employment Verification</a:t>
            </a:r>
          </a:p>
          <a:p>
            <a:pPr>
              <a:buClr>
                <a:schemeClr val="accent2">
                  <a:lumMod val="75000"/>
                </a:schemeClr>
              </a:buClr>
              <a:buSzPct val="100000"/>
              <a:buFont typeface="Book Antiqua" panose="02040602050305030304" pitchFamily="18" charset="0"/>
              <a:buChar char="•"/>
            </a:pPr>
            <a:r>
              <a:rPr lang="en-US" dirty="0">
                <a:latin typeface="Book Antiqua" panose="02040602050305030304" pitchFamily="18" charset="0"/>
              </a:rPr>
              <a:t>Update Contact Information</a:t>
            </a:r>
          </a:p>
          <a:p>
            <a:pPr marL="0" indent="0">
              <a:buClr>
                <a:schemeClr val="accent2">
                  <a:lumMod val="75000"/>
                </a:schemeClr>
              </a:buClr>
              <a:buSzPct val="100000"/>
              <a:buNone/>
            </a:pPr>
            <a:endParaRPr lang="en-US" dirty="0">
              <a:latin typeface="Book Antiqua" panose="02040602050305030304" pitchFamily="18" charset="0"/>
            </a:endParaRPr>
          </a:p>
          <a:p>
            <a:pPr marL="0" indent="0">
              <a:buClr>
                <a:schemeClr val="accent2">
                  <a:lumMod val="75000"/>
                </a:schemeClr>
              </a:buClr>
              <a:buSzPct val="100000"/>
              <a:buNone/>
            </a:pPr>
            <a:r>
              <a:rPr lang="en-US" sz="2800" b="1" dirty="0">
                <a:solidFill>
                  <a:srgbClr val="FFFF66"/>
                </a:solidFill>
                <a:latin typeface="Book Antiqua" panose="02040602050305030304" pitchFamily="18" charset="0"/>
              </a:rPr>
              <a:t>		</a:t>
            </a:r>
            <a:r>
              <a:rPr lang="en-US" sz="2800" b="1" dirty="0">
                <a:solidFill>
                  <a:schemeClr val="bg1"/>
                </a:solidFill>
                <a:latin typeface="Book Antiqua" panose="02040602050305030304" pitchFamily="18" charset="0"/>
              </a:rPr>
              <a:t>For questions, please contact: </a:t>
            </a:r>
          </a:p>
          <a:p>
            <a:pPr marL="0" indent="0">
              <a:lnSpc>
                <a:spcPct val="120000"/>
              </a:lnSpc>
              <a:buClr>
                <a:schemeClr val="accent2">
                  <a:lumMod val="75000"/>
                </a:schemeClr>
              </a:buClr>
              <a:buSzPct val="100000"/>
              <a:buNone/>
            </a:pPr>
            <a:r>
              <a:rPr lang="en-US" sz="2500" b="1" dirty="0">
                <a:solidFill>
                  <a:srgbClr val="002060"/>
                </a:solidFill>
                <a:latin typeface="Book Antiqua" panose="02040602050305030304" pitchFamily="18" charset="0"/>
              </a:rPr>
              <a:t>Samantha Baugh</a:t>
            </a:r>
            <a:r>
              <a:rPr lang="en-US" sz="2500" b="1" dirty="0">
                <a:solidFill>
                  <a:schemeClr val="bg1"/>
                </a:solidFill>
                <a:latin typeface="Book Antiqua" panose="02040602050305030304" pitchFamily="18" charset="0"/>
              </a:rPr>
              <a:t> Ext. 37493 or </a:t>
            </a:r>
            <a:r>
              <a:rPr lang="en-US" sz="2500" b="1" dirty="0">
                <a:solidFill>
                  <a:srgbClr val="002060"/>
                </a:solidFill>
                <a:latin typeface="Book Antiqua" panose="02040602050305030304" pitchFamily="18" charset="0"/>
              </a:rPr>
              <a:t>Nicholas Garrard </a:t>
            </a:r>
            <a:r>
              <a:rPr lang="en-US" sz="2500" b="1" dirty="0">
                <a:solidFill>
                  <a:schemeClr val="bg1"/>
                </a:solidFill>
                <a:latin typeface="Book Antiqua" panose="02040602050305030304" pitchFamily="18" charset="0"/>
              </a:rPr>
              <a:t>Ext. 39690.</a:t>
            </a:r>
          </a:p>
        </p:txBody>
      </p:sp>
      <p:pic>
        <p:nvPicPr>
          <p:cNvPr id="52" name="Audio 51">
            <a:hlinkClick r:id="" action="ppaction://media"/>
            <a:extLst>
              <a:ext uri="{FF2B5EF4-FFF2-40B4-BE49-F238E27FC236}">
                <a16:creationId xmlns:a16="http://schemas.microsoft.com/office/drawing/2014/main" id="{681F311F-BAF7-03F0-E82A-D86687B3CB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10752546"/>
      </p:ext>
    </p:extLst>
  </p:cSld>
  <p:clrMapOvr>
    <a:masterClrMapping/>
  </p:clrMapOvr>
  <mc:AlternateContent xmlns:mc="http://schemas.openxmlformats.org/markup-compatibility/2006" xmlns:p14="http://schemas.microsoft.com/office/powerpoint/2010/main">
    <mc:Choice Requires="p14">
      <p:transition spd="slow" p14:dur="2000" advTm="51005"/>
    </mc:Choice>
    <mc:Fallback xmlns="">
      <p:transition spd="slow" advTm="5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2C9CE8-43EA-4755-BCF5-CA24BF38D703}"/>
              </a:ext>
            </a:extLst>
          </p:cNvPr>
          <p:cNvSpPr>
            <a:spLocks noGrp="1"/>
          </p:cNvSpPr>
          <p:nvPr>
            <p:ph type="title"/>
          </p:nvPr>
        </p:nvSpPr>
        <p:spPr>
          <a:xfrm>
            <a:off x="1562100" y="745236"/>
            <a:ext cx="6019800" cy="914400"/>
          </a:xfrm>
        </p:spPr>
        <p:txBody>
          <a:bodyPr>
            <a:noAutofit/>
          </a:bodyPr>
          <a:lstStyle/>
          <a:p>
            <a:pPr algn="ctr"/>
            <a:r>
              <a:rPr lang="en-US" sz="4400" b="1" dirty="0">
                <a:latin typeface="Book Antiqua" panose="02040602050305030304" pitchFamily="18" charset="0"/>
              </a:rPr>
              <a:t>TSP Investment Funds (Cont.)</a:t>
            </a:r>
          </a:p>
        </p:txBody>
      </p:sp>
      <p:sp>
        <p:nvSpPr>
          <p:cNvPr id="4" name="Content Placeholder 3">
            <a:extLst>
              <a:ext uri="{FF2B5EF4-FFF2-40B4-BE49-F238E27FC236}">
                <a16:creationId xmlns:a16="http://schemas.microsoft.com/office/drawing/2014/main" id="{B53ED934-6922-526B-19E5-1F39BC2A1133}"/>
              </a:ext>
            </a:extLst>
          </p:cNvPr>
          <p:cNvSpPr>
            <a:spLocks noGrp="1"/>
          </p:cNvSpPr>
          <p:nvPr>
            <p:ph idx="1"/>
          </p:nvPr>
        </p:nvSpPr>
        <p:spPr>
          <a:xfrm>
            <a:off x="82296" y="1764792"/>
            <a:ext cx="5251704" cy="3529584"/>
          </a:xfrm>
        </p:spPr>
        <p:txBody>
          <a:bodyPr>
            <a:normAutofit/>
          </a:bodyPr>
          <a:lstStyle/>
          <a:p>
            <a:pPr marL="365760" lvl="1" indent="0">
              <a:buClr>
                <a:schemeClr val="accent2">
                  <a:lumMod val="75000"/>
                </a:schemeClr>
              </a:buClr>
              <a:buSzPct val="100000"/>
              <a:buNone/>
            </a:pPr>
            <a:endParaRPr lang="en-US" sz="2000" dirty="0">
              <a:solidFill>
                <a:schemeClr val="tx1"/>
              </a:solidFill>
              <a:latin typeface="Book Antiqua" panose="02040602050305030304" pitchFamily="18" charset="0"/>
            </a:endParaRPr>
          </a:p>
          <a:p>
            <a:pPr marL="0" indent="0">
              <a:buClr>
                <a:schemeClr val="accent2">
                  <a:lumMod val="75000"/>
                </a:schemeClr>
              </a:buClr>
              <a:buSzPct val="100000"/>
              <a:buNone/>
            </a:pPr>
            <a:r>
              <a:rPr lang="en-US" sz="2000" b="1" u="sng" dirty="0">
                <a:solidFill>
                  <a:schemeClr val="bg1"/>
                </a:solidFill>
                <a:latin typeface="Book Antiqua" panose="02040602050305030304" pitchFamily="18" charset="0"/>
              </a:rPr>
              <a:t>Individual TSP Funds</a:t>
            </a:r>
            <a:r>
              <a:rPr lang="en-US" sz="2000" b="1" dirty="0">
                <a:solidFill>
                  <a:schemeClr val="bg1"/>
                </a:solidFill>
                <a:latin typeface="Book Antiqua" panose="02040602050305030304" pitchFamily="18" charset="0"/>
              </a:rPr>
              <a:t> (G, F, C, S, and I):</a:t>
            </a:r>
          </a:p>
          <a:p>
            <a:pPr lvl="1">
              <a:buClr>
                <a:schemeClr val="accent2">
                  <a:lumMod val="75000"/>
                </a:schemeClr>
              </a:buClr>
              <a:buSzPct val="100000"/>
              <a:buFont typeface="Wingdings 2" panose="05020102010507070707" pitchFamily="18" charset="2"/>
              <a:buChar char=""/>
            </a:pPr>
            <a:r>
              <a:rPr lang="en-US" sz="2000" dirty="0">
                <a:solidFill>
                  <a:schemeClr val="tx1"/>
                </a:solidFill>
                <a:latin typeface="Book Antiqua" panose="02040602050305030304" pitchFamily="18" charset="0"/>
              </a:rPr>
              <a:t>The individual TSP funds </a:t>
            </a:r>
            <a:r>
              <a:rPr lang="en-US" sz="2000" b="1" u="sng" dirty="0">
                <a:solidFill>
                  <a:schemeClr val="tx1"/>
                </a:solidFill>
                <a:latin typeface="Book Antiqua" panose="02040602050305030304" pitchFamily="18" charset="0"/>
              </a:rPr>
              <a:t>include</a:t>
            </a:r>
            <a:r>
              <a:rPr lang="en-US" sz="2000" dirty="0">
                <a:solidFill>
                  <a:schemeClr val="tx1"/>
                </a:solidFill>
                <a:latin typeface="Book Antiqua" panose="02040602050305030304" pitchFamily="18" charset="0"/>
              </a:rPr>
              <a:t> a short-term U.S. Treasury security and index funds that are made up of </a:t>
            </a:r>
            <a:r>
              <a:rPr lang="en-US" sz="2000" b="1" u="sng" dirty="0">
                <a:solidFill>
                  <a:schemeClr val="tx1"/>
                </a:solidFill>
                <a:latin typeface="Book Antiqua" panose="02040602050305030304" pitchFamily="18" charset="0"/>
              </a:rPr>
              <a:t>stocks and bonds</a:t>
            </a:r>
            <a:r>
              <a:rPr lang="en-US" sz="2000" dirty="0">
                <a:solidFill>
                  <a:schemeClr val="tx1"/>
                </a:solidFill>
                <a:latin typeface="Book Antiqua" panose="02040602050305030304" pitchFamily="18" charset="0"/>
              </a:rPr>
              <a:t>.</a:t>
            </a:r>
          </a:p>
          <a:p>
            <a:pPr marL="365760" lvl="1" indent="0">
              <a:buClr>
                <a:schemeClr val="accent2">
                  <a:lumMod val="75000"/>
                </a:schemeClr>
              </a:buClr>
              <a:buSzPct val="100000"/>
              <a:buNone/>
            </a:pPr>
            <a:endParaRPr lang="en-US" sz="2000" dirty="0">
              <a:solidFill>
                <a:schemeClr val="tx1"/>
              </a:solidFill>
              <a:latin typeface="Book Antiqua" panose="02040602050305030304" pitchFamily="18" charset="0"/>
            </a:endParaRPr>
          </a:p>
          <a:p>
            <a:pPr lvl="1">
              <a:buClr>
                <a:schemeClr val="accent2">
                  <a:lumMod val="75000"/>
                </a:schemeClr>
              </a:buClr>
              <a:buSzPct val="100000"/>
              <a:buFont typeface="Wingdings 2" panose="05020102010507070707" pitchFamily="18" charset="2"/>
              <a:buChar char=""/>
            </a:pPr>
            <a:r>
              <a:rPr lang="en-US" sz="2000" dirty="0">
                <a:solidFill>
                  <a:schemeClr val="tx1"/>
                </a:solidFill>
                <a:latin typeface="Book Antiqua" panose="02040602050305030304" pitchFamily="18" charset="0"/>
              </a:rPr>
              <a:t>To move your TSP contributions from one individual TSP fund to another, you must log onto: </a:t>
            </a:r>
            <a:r>
              <a:rPr lang="en-US" sz="2000"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www.TSP.gov</a:t>
            </a:r>
            <a:r>
              <a:rPr lang="en-US" sz="2000" dirty="0">
                <a:solidFill>
                  <a:srgbClr val="0070C0"/>
                </a:solidFill>
                <a:latin typeface="Book Antiqua" panose="02040602050305030304" pitchFamily="18" charset="0"/>
              </a:rPr>
              <a:t> </a:t>
            </a:r>
          </a:p>
          <a:p>
            <a:pPr marL="365760" lvl="1" indent="0">
              <a:buClr>
                <a:schemeClr val="accent2">
                  <a:lumMod val="75000"/>
                </a:schemeClr>
              </a:buClr>
              <a:buSzPct val="100000"/>
              <a:buNone/>
            </a:pPr>
            <a:endParaRPr lang="en-US" sz="2000" dirty="0">
              <a:solidFill>
                <a:schemeClr val="tx1"/>
              </a:solidFill>
              <a:latin typeface="Book Antiqua" panose="02040602050305030304" pitchFamily="18" charset="0"/>
            </a:endParaRPr>
          </a:p>
          <a:p>
            <a:pPr marL="0" indent="0">
              <a:buClr>
                <a:schemeClr val="accent2">
                  <a:lumMod val="75000"/>
                </a:schemeClr>
              </a:buClr>
              <a:buSzPct val="100000"/>
              <a:buNone/>
            </a:pPr>
            <a:endParaRPr lang="en-US" sz="2000" dirty="0">
              <a:solidFill>
                <a:schemeClr val="tx1"/>
              </a:solidFill>
              <a:latin typeface="Book Antiqua" panose="02040602050305030304" pitchFamily="18" charset="0"/>
            </a:endParaRPr>
          </a:p>
          <a:p>
            <a:pPr marL="365760" lvl="1" indent="0">
              <a:buClr>
                <a:schemeClr val="accent2">
                  <a:lumMod val="75000"/>
                </a:schemeClr>
              </a:buClr>
              <a:buSzPct val="100000"/>
              <a:buNone/>
            </a:pPr>
            <a:endParaRPr lang="en-US" sz="2200" dirty="0">
              <a:solidFill>
                <a:schemeClr val="tx1"/>
              </a:solidFill>
              <a:latin typeface="Book Antiqua" panose="02040602050305030304" pitchFamily="18" charset="0"/>
            </a:endParaRPr>
          </a:p>
          <a:p>
            <a:pPr marL="365760" lvl="1" indent="0">
              <a:buClr>
                <a:schemeClr val="accent2">
                  <a:lumMod val="75000"/>
                </a:schemeClr>
              </a:buClr>
              <a:buSzPct val="100000"/>
              <a:buNone/>
            </a:pPr>
            <a:endParaRPr lang="en-US" sz="2200" dirty="0">
              <a:solidFill>
                <a:schemeClr val="tx1"/>
              </a:solidFill>
              <a:latin typeface="Book Antiqua" panose="02040602050305030304" pitchFamily="18" charset="0"/>
            </a:endParaRPr>
          </a:p>
          <a:p>
            <a:pPr marL="365760" lvl="1" indent="0">
              <a:buClr>
                <a:schemeClr val="accent2">
                  <a:lumMod val="75000"/>
                </a:schemeClr>
              </a:buClr>
              <a:buSzPct val="100000"/>
              <a:buNone/>
            </a:pPr>
            <a:endParaRPr lang="en-US" sz="2200" b="1" dirty="0">
              <a:solidFill>
                <a:srgbClr val="FFFF66"/>
              </a:solidFill>
              <a:latin typeface="Book Antiqua" panose="02040602050305030304" pitchFamily="18" charset="0"/>
            </a:endParaRPr>
          </a:p>
          <a:p>
            <a:pPr marL="365760" lvl="1" indent="0">
              <a:buClr>
                <a:schemeClr val="accent2">
                  <a:lumMod val="75000"/>
                </a:schemeClr>
              </a:buClr>
              <a:buSzPct val="100000"/>
              <a:buNone/>
            </a:pPr>
            <a:endParaRPr lang="en-US" sz="2200" b="1" dirty="0">
              <a:solidFill>
                <a:srgbClr val="FFFF66"/>
              </a:solidFill>
              <a:latin typeface="Book Antiqua" panose="02040602050305030304" pitchFamily="18" charset="0"/>
            </a:endParaRPr>
          </a:p>
        </p:txBody>
      </p:sp>
      <p:pic>
        <p:nvPicPr>
          <p:cNvPr id="5" name="Picture 4" descr="A screenshot of a cell phone&#10;&#10;Description automatically generated">
            <a:extLst>
              <a:ext uri="{FF2B5EF4-FFF2-40B4-BE49-F238E27FC236}">
                <a16:creationId xmlns:a16="http://schemas.microsoft.com/office/drawing/2014/main" id="{9380CBF1-0894-8127-1249-617C37D77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2743199"/>
            <a:ext cx="3592286" cy="2286000"/>
          </a:xfrm>
          <a:prstGeom prst="rect">
            <a:avLst/>
          </a:prstGeom>
        </p:spPr>
      </p:pic>
      <p:pic>
        <p:nvPicPr>
          <p:cNvPr id="29" name="Audio 28">
            <a:hlinkClick r:id="" action="ppaction://media"/>
            <a:extLst>
              <a:ext uri="{FF2B5EF4-FFF2-40B4-BE49-F238E27FC236}">
                <a16:creationId xmlns:a16="http://schemas.microsoft.com/office/drawing/2014/main" id="{C2E5864A-BA3A-79BA-D1E3-A2309AE54DB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
        <p:nvSpPr>
          <p:cNvPr id="2" name="TextBox 1">
            <a:extLst>
              <a:ext uri="{FF2B5EF4-FFF2-40B4-BE49-F238E27FC236}">
                <a16:creationId xmlns:a16="http://schemas.microsoft.com/office/drawing/2014/main" id="{D4D32E91-1D42-72E4-9248-59A07EA2E1FC}"/>
              </a:ext>
            </a:extLst>
          </p:cNvPr>
          <p:cNvSpPr txBox="1"/>
          <p:nvPr/>
        </p:nvSpPr>
        <p:spPr>
          <a:xfrm>
            <a:off x="950976" y="5545941"/>
            <a:ext cx="5447325" cy="923330"/>
          </a:xfrm>
          <a:prstGeom prst="rect">
            <a:avLst/>
          </a:prstGeom>
          <a:noFill/>
        </p:spPr>
        <p:txBody>
          <a:bodyPr wrap="none" rtlCol="0">
            <a:spAutoFit/>
          </a:bodyPr>
          <a:lstStyle/>
          <a:p>
            <a:pPr marL="0" indent="0" algn="ctr">
              <a:buNone/>
            </a:pPr>
            <a:r>
              <a:rPr lang="en-US" sz="1800" b="1" dirty="0">
                <a:solidFill>
                  <a:srgbClr val="FFFF66"/>
                </a:solidFill>
                <a:latin typeface="Book Antiqua" panose="02040602050305030304" pitchFamily="18" charset="0"/>
              </a:rPr>
              <a:t>Click link for more information:</a:t>
            </a:r>
          </a:p>
          <a:p>
            <a:pPr marL="0" indent="0">
              <a:buNone/>
            </a:pPr>
            <a:r>
              <a:rPr lang="en-US" sz="1800" b="1" dirty="0">
                <a:solidFill>
                  <a:srgbClr val="0070C0"/>
                </a:solidFill>
                <a:latin typeface="Book Antiqua" panose="02040602050305030304" pitchFamily="18" charset="0"/>
                <a:hlinkClick r:id="rId7">
                  <a:extLst>
                    <a:ext uri="{A12FA001-AC4F-418D-AE19-62706E023703}">
                      <ahyp:hlinkClr xmlns:ahyp="http://schemas.microsoft.com/office/drawing/2018/hyperlinkcolor" val="tx"/>
                    </a:ext>
                  </a:extLst>
                </a:hlinkClick>
              </a:rPr>
              <a:t>Individual Funds | The Thrift Savings Plan (TSP)</a:t>
            </a:r>
            <a:endParaRPr lang="en-US" sz="1800" b="1" dirty="0">
              <a:solidFill>
                <a:srgbClr val="0070C0"/>
              </a:solidFill>
              <a:latin typeface="Book Antiqua" panose="02040602050305030304" pitchFamily="18" charset="0"/>
            </a:endParaRPr>
          </a:p>
          <a:p>
            <a:endParaRPr lang="en-US" dirty="0"/>
          </a:p>
        </p:txBody>
      </p:sp>
    </p:spTree>
    <p:extLst>
      <p:ext uri="{BB962C8B-B14F-4D97-AF65-F5344CB8AC3E}">
        <p14:creationId xmlns:p14="http://schemas.microsoft.com/office/powerpoint/2010/main" val="2214572949"/>
      </p:ext>
    </p:extLst>
  </p:cSld>
  <p:clrMapOvr>
    <a:masterClrMapping/>
  </p:clrMapOvr>
  <mc:AlternateContent xmlns:mc="http://schemas.openxmlformats.org/markup-compatibility/2006" xmlns:p14="http://schemas.microsoft.com/office/powerpoint/2010/main">
    <mc:Choice Requires="p14">
      <p:transition spd="slow" p14:dur="2000" advTm="37416"/>
    </mc:Choice>
    <mc:Fallback xmlns="">
      <p:transition spd="slow" advTm="37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2C9CE8-43EA-4755-BCF5-CA24BF38D703}"/>
              </a:ext>
            </a:extLst>
          </p:cNvPr>
          <p:cNvSpPr>
            <a:spLocks noGrp="1"/>
          </p:cNvSpPr>
          <p:nvPr>
            <p:ph type="title"/>
          </p:nvPr>
        </p:nvSpPr>
        <p:spPr>
          <a:xfrm>
            <a:off x="1562100" y="381000"/>
            <a:ext cx="6019800" cy="1219200"/>
          </a:xfrm>
        </p:spPr>
        <p:txBody>
          <a:bodyPr>
            <a:noAutofit/>
          </a:bodyPr>
          <a:lstStyle/>
          <a:p>
            <a:pPr algn="ctr"/>
            <a:r>
              <a:rPr lang="en-US" sz="4400" b="1" dirty="0">
                <a:latin typeface="Book Antiqua" panose="02040602050305030304" pitchFamily="18" charset="0"/>
              </a:rPr>
              <a:t>TSP Investment Funds (Cont.)</a:t>
            </a:r>
          </a:p>
        </p:txBody>
      </p:sp>
      <p:sp>
        <p:nvSpPr>
          <p:cNvPr id="4" name="Content Placeholder 3">
            <a:extLst>
              <a:ext uri="{FF2B5EF4-FFF2-40B4-BE49-F238E27FC236}">
                <a16:creationId xmlns:a16="http://schemas.microsoft.com/office/drawing/2014/main" id="{B53ED934-6922-526B-19E5-1F39BC2A1133}"/>
              </a:ext>
            </a:extLst>
          </p:cNvPr>
          <p:cNvSpPr>
            <a:spLocks noGrp="1"/>
          </p:cNvSpPr>
          <p:nvPr>
            <p:ph idx="1"/>
          </p:nvPr>
        </p:nvSpPr>
        <p:spPr>
          <a:xfrm>
            <a:off x="152400" y="1600200"/>
            <a:ext cx="8839200" cy="5105400"/>
          </a:xfrm>
        </p:spPr>
        <p:txBody>
          <a:bodyPr>
            <a:normAutofit fontScale="92500" lnSpcReduction="10000"/>
          </a:bodyPr>
          <a:lstStyle/>
          <a:p>
            <a:pPr marL="0" indent="0">
              <a:buClr>
                <a:schemeClr val="accent2">
                  <a:lumMod val="75000"/>
                </a:schemeClr>
              </a:buClr>
              <a:buSzPct val="100000"/>
              <a:buNone/>
            </a:pPr>
            <a:r>
              <a:rPr lang="en-US" sz="2000" b="1" u="sng" dirty="0">
                <a:solidFill>
                  <a:schemeClr val="bg1"/>
                </a:solidFill>
                <a:latin typeface="Book Antiqua" panose="02040602050305030304" pitchFamily="18" charset="0"/>
              </a:rPr>
              <a:t>Mutual Fund Window:</a:t>
            </a:r>
          </a:p>
          <a:p>
            <a:pPr lvl="1">
              <a:buClr>
                <a:schemeClr val="accent2">
                  <a:lumMod val="75000"/>
                </a:schemeClr>
              </a:buClr>
              <a:buSzPct val="100000"/>
              <a:buFont typeface="Wingdings 2" panose="05020102010507070707" pitchFamily="18" charset="2"/>
              <a:buChar char=""/>
            </a:pPr>
            <a:r>
              <a:rPr lang="en-US" sz="1900" dirty="0">
                <a:solidFill>
                  <a:schemeClr val="tx1"/>
                </a:solidFill>
                <a:latin typeface="Book Antiqua" panose="02040602050305030304" pitchFamily="18" charset="0"/>
              </a:rPr>
              <a:t>Designed to give you </a:t>
            </a:r>
            <a:r>
              <a:rPr lang="en-US" sz="1900" b="1" u="sng" dirty="0">
                <a:solidFill>
                  <a:schemeClr val="tx1"/>
                </a:solidFill>
                <a:latin typeface="Book Antiqua" panose="02040602050305030304" pitchFamily="18" charset="0"/>
              </a:rPr>
              <a:t>more investment flexibility</a:t>
            </a:r>
            <a:r>
              <a:rPr lang="en-US" sz="1900" dirty="0">
                <a:solidFill>
                  <a:schemeClr val="tx1"/>
                </a:solidFill>
                <a:latin typeface="Book Antiqua" panose="02040602050305030304" pitchFamily="18" charset="0"/>
              </a:rPr>
              <a:t>. </a:t>
            </a:r>
          </a:p>
          <a:p>
            <a:pPr lvl="1">
              <a:buClr>
                <a:schemeClr val="accent2">
                  <a:lumMod val="75000"/>
                </a:schemeClr>
              </a:buClr>
              <a:buSzPct val="100000"/>
              <a:buFont typeface="Wingdings 2" panose="05020102010507070707" pitchFamily="18" charset="2"/>
              <a:buChar char=""/>
            </a:pPr>
            <a:r>
              <a:rPr lang="en-US" sz="1900" dirty="0">
                <a:solidFill>
                  <a:schemeClr val="tx1"/>
                </a:solidFill>
                <a:latin typeface="Book Antiqua" panose="02040602050305030304" pitchFamily="18" charset="0"/>
              </a:rPr>
              <a:t>Gives you the ability to transfer money from your TSP account, through the mutual fund window, and open a separate investment account provided by TSP’s mutual fund window vendor.</a:t>
            </a:r>
          </a:p>
          <a:p>
            <a:pPr lvl="1">
              <a:buClr>
                <a:schemeClr val="accent2">
                  <a:lumMod val="75000"/>
                </a:schemeClr>
              </a:buClr>
              <a:buSzPct val="100000"/>
              <a:buFont typeface="Wingdings 2" panose="05020102010507070707" pitchFamily="18" charset="2"/>
              <a:buChar char=""/>
            </a:pPr>
            <a:r>
              <a:rPr lang="en-US" sz="1900" dirty="0">
                <a:solidFill>
                  <a:schemeClr val="tx1"/>
                </a:solidFill>
                <a:latin typeface="Book Antiqua" panose="02040602050305030304" pitchFamily="18" charset="0"/>
              </a:rPr>
              <a:t>Gives you the ability to buy, sell, and exchange from available mutual funds. </a:t>
            </a:r>
          </a:p>
          <a:p>
            <a:pPr marL="365760" lvl="1" indent="0">
              <a:buClr>
                <a:schemeClr val="accent2">
                  <a:lumMod val="75000"/>
                </a:schemeClr>
              </a:buClr>
              <a:buSzPct val="100000"/>
              <a:buNone/>
            </a:pPr>
            <a:endParaRPr lang="en-US" sz="1900" dirty="0">
              <a:solidFill>
                <a:schemeClr val="tx1"/>
              </a:solidFill>
              <a:latin typeface="Book Antiqua" panose="02040602050305030304" pitchFamily="18" charset="0"/>
            </a:endParaRPr>
          </a:p>
          <a:p>
            <a:pPr marL="0" indent="0">
              <a:buClr>
                <a:schemeClr val="accent2">
                  <a:lumMod val="75000"/>
                </a:schemeClr>
              </a:buClr>
              <a:buSzPct val="100000"/>
              <a:buNone/>
            </a:pPr>
            <a:r>
              <a:rPr lang="en-US" sz="2000" b="1" u="sng" dirty="0">
                <a:solidFill>
                  <a:schemeClr val="bg1"/>
                </a:solidFill>
                <a:latin typeface="Book Antiqua" panose="02040602050305030304" pitchFamily="18" charset="0"/>
              </a:rPr>
              <a:t>Must meet the below eligibility requirements and pay the necessary fees:</a:t>
            </a:r>
          </a:p>
          <a:p>
            <a:pPr lvl="1">
              <a:buClr>
                <a:schemeClr val="accent2">
                  <a:lumMod val="75000"/>
                </a:schemeClr>
              </a:buClr>
              <a:buSzPct val="100000"/>
              <a:buFont typeface="Wingdings 2" panose="05020102010507070707" pitchFamily="18" charset="2"/>
              <a:buChar char=""/>
            </a:pPr>
            <a:r>
              <a:rPr lang="en-US" sz="1900" dirty="0">
                <a:solidFill>
                  <a:schemeClr val="tx1"/>
                </a:solidFill>
                <a:latin typeface="Book Antiqua" panose="02040602050305030304" pitchFamily="18" charset="0"/>
              </a:rPr>
              <a:t>Your </a:t>
            </a:r>
            <a:r>
              <a:rPr lang="en-US" sz="1900" b="1" dirty="0">
                <a:solidFill>
                  <a:schemeClr val="tx1"/>
                </a:solidFill>
                <a:latin typeface="Book Antiqua" panose="02040602050305030304" pitchFamily="18" charset="0"/>
              </a:rPr>
              <a:t>1</a:t>
            </a:r>
            <a:r>
              <a:rPr lang="en-US" sz="1900" b="1" baseline="30000" dirty="0">
                <a:solidFill>
                  <a:schemeClr val="tx1"/>
                </a:solidFill>
                <a:latin typeface="Book Antiqua" panose="02040602050305030304" pitchFamily="18" charset="0"/>
              </a:rPr>
              <a:t>st</a:t>
            </a:r>
            <a:r>
              <a:rPr lang="en-US" sz="1900" dirty="0">
                <a:solidFill>
                  <a:schemeClr val="tx1"/>
                </a:solidFill>
                <a:latin typeface="Book Antiqua" panose="02040602050305030304" pitchFamily="18" charset="0"/>
              </a:rPr>
              <a:t> </a:t>
            </a:r>
            <a:r>
              <a:rPr lang="en-US" sz="1900" b="1" dirty="0">
                <a:solidFill>
                  <a:schemeClr val="tx1"/>
                </a:solidFill>
                <a:latin typeface="Book Antiqua" panose="02040602050305030304" pitchFamily="18" charset="0"/>
              </a:rPr>
              <a:t>transfer</a:t>
            </a:r>
            <a:r>
              <a:rPr lang="en-US" sz="1900" dirty="0">
                <a:solidFill>
                  <a:schemeClr val="tx1"/>
                </a:solidFill>
                <a:latin typeface="Book Antiqua" panose="02040602050305030304" pitchFamily="18" charset="0"/>
              </a:rPr>
              <a:t> to the mutual fund window </a:t>
            </a:r>
            <a:r>
              <a:rPr lang="en-US" sz="1900" b="1" u="sng" dirty="0">
                <a:solidFill>
                  <a:schemeClr val="tx1"/>
                </a:solidFill>
                <a:latin typeface="Book Antiqua" panose="02040602050305030304" pitchFamily="18" charset="0"/>
              </a:rPr>
              <a:t>must be $10,000 or more, but may not be more than 25%</a:t>
            </a:r>
            <a:r>
              <a:rPr lang="en-US" sz="1900" b="1" dirty="0">
                <a:solidFill>
                  <a:schemeClr val="tx1"/>
                </a:solidFill>
                <a:latin typeface="Book Antiqua" panose="02040602050305030304" pitchFamily="18" charset="0"/>
              </a:rPr>
              <a:t> </a:t>
            </a:r>
            <a:r>
              <a:rPr lang="en-US" sz="1900" dirty="0">
                <a:solidFill>
                  <a:schemeClr val="tx1"/>
                </a:solidFill>
                <a:latin typeface="Book Antiqua" panose="02040602050305030304" pitchFamily="18" charset="0"/>
              </a:rPr>
              <a:t>of your total TSP savings.</a:t>
            </a:r>
          </a:p>
          <a:p>
            <a:pPr lvl="1">
              <a:buClr>
                <a:schemeClr val="accent2">
                  <a:lumMod val="75000"/>
                </a:schemeClr>
              </a:buClr>
              <a:buSzPct val="100000"/>
              <a:buFont typeface="Wingdings 2" panose="05020102010507070707" pitchFamily="18" charset="2"/>
              <a:buChar char=""/>
            </a:pPr>
            <a:r>
              <a:rPr lang="en-US" sz="1900" dirty="0">
                <a:solidFill>
                  <a:schemeClr val="tx1"/>
                </a:solidFill>
                <a:latin typeface="Book Antiqua" panose="02040602050305030304" pitchFamily="18" charset="0"/>
              </a:rPr>
              <a:t>You </a:t>
            </a:r>
            <a:r>
              <a:rPr lang="en-US" sz="1900" b="1" u="sng" dirty="0">
                <a:solidFill>
                  <a:schemeClr val="tx1"/>
                </a:solidFill>
                <a:latin typeface="Book Antiqua" panose="02040602050305030304" pitchFamily="18" charset="0"/>
              </a:rPr>
              <a:t>must have a minimum of $40,000</a:t>
            </a:r>
            <a:r>
              <a:rPr lang="en-US" sz="1900" dirty="0">
                <a:solidFill>
                  <a:schemeClr val="tx1"/>
                </a:solidFill>
                <a:latin typeface="Book Antiqua" panose="02040602050305030304" pitchFamily="18" charset="0"/>
              </a:rPr>
              <a:t> in your TSP account to ensure your </a:t>
            </a:r>
            <a:r>
              <a:rPr lang="en-US" sz="1900" b="1" dirty="0">
                <a:solidFill>
                  <a:schemeClr val="tx1"/>
                </a:solidFill>
                <a:latin typeface="Book Antiqua" panose="02040602050305030304" pitchFamily="18" charset="0"/>
              </a:rPr>
              <a:t>1</a:t>
            </a:r>
            <a:r>
              <a:rPr lang="en-US" sz="1900" b="1" baseline="30000" dirty="0">
                <a:solidFill>
                  <a:schemeClr val="tx1"/>
                </a:solidFill>
                <a:latin typeface="Book Antiqua" panose="02040602050305030304" pitchFamily="18" charset="0"/>
              </a:rPr>
              <a:t>st</a:t>
            </a:r>
            <a:r>
              <a:rPr lang="en-US" sz="1900" b="1" dirty="0">
                <a:solidFill>
                  <a:schemeClr val="tx1"/>
                </a:solidFill>
                <a:latin typeface="Book Antiqua" panose="02040602050305030304" pitchFamily="18" charset="0"/>
              </a:rPr>
              <a:t> transfer </a:t>
            </a:r>
            <a:r>
              <a:rPr lang="en-US" sz="1900" dirty="0">
                <a:solidFill>
                  <a:schemeClr val="tx1"/>
                </a:solidFill>
                <a:latin typeface="Book Antiqua" panose="02040602050305030304" pitchFamily="18" charset="0"/>
              </a:rPr>
              <a:t>is </a:t>
            </a:r>
            <a:r>
              <a:rPr lang="en-US" sz="1900" b="1" u="sng" dirty="0">
                <a:solidFill>
                  <a:schemeClr val="tx1"/>
                </a:solidFill>
                <a:latin typeface="Book Antiqua" panose="02040602050305030304" pitchFamily="18" charset="0"/>
              </a:rPr>
              <a:t>not more than 25%</a:t>
            </a:r>
            <a:r>
              <a:rPr lang="en-US" sz="1900" b="1" dirty="0">
                <a:solidFill>
                  <a:schemeClr val="tx1"/>
                </a:solidFill>
                <a:latin typeface="Book Antiqua" panose="02040602050305030304" pitchFamily="18" charset="0"/>
              </a:rPr>
              <a:t> </a:t>
            </a:r>
            <a:r>
              <a:rPr lang="en-US" sz="1900" dirty="0">
                <a:solidFill>
                  <a:schemeClr val="tx1"/>
                </a:solidFill>
                <a:latin typeface="Book Antiqua" panose="02040602050305030304" pitchFamily="18" charset="0"/>
              </a:rPr>
              <a:t>of your TSP savings.</a:t>
            </a:r>
          </a:p>
          <a:p>
            <a:pPr lvl="1">
              <a:buClr>
                <a:schemeClr val="accent2">
                  <a:lumMod val="75000"/>
                </a:schemeClr>
              </a:buClr>
              <a:buSzPct val="100000"/>
              <a:buFont typeface="Wingdings 2" panose="05020102010507070707" pitchFamily="18" charset="2"/>
              <a:buChar char=""/>
            </a:pPr>
            <a:r>
              <a:rPr lang="en-US" sz="1900" dirty="0">
                <a:solidFill>
                  <a:schemeClr val="tx1"/>
                </a:solidFill>
                <a:latin typeface="Book Antiqua" panose="02040602050305030304" pitchFamily="18" charset="0"/>
              </a:rPr>
              <a:t>You </a:t>
            </a:r>
            <a:r>
              <a:rPr lang="en-US" sz="1900" b="1" u="sng" dirty="0">
                <a:solidFill>
                  <a:schemeClr val="tx1"/>
                </a:solidFill>
                <a:latin typeface="Book Antiqua" panose="02040602050305030304" pitchFamily="18" charset="0"/>
              </a:rPr>
              <a:t>may not invest more than 25%</a:t>
            </a:r>
            <a:r>
              <a:rPr lang="en-US" sz="1900" dirty="0">
                <a:solidFill>
                  <a:schemeClr val="tx1"/>
                </a:solidFill>
                <a:latin typeface="Book Antiqua" panose="02040602050305030304" pitchFamily="18" charset="0"/>
              </a:rPr>
              <a:t> of your </a:t>
            </a:r>
            <a:r>
              <a:rPr lang="en-US" sz="1900" b="1" u="sng" dirty="0">
                <a:solidFill>
                  <a:schemeClr val="tx1"/>
                </a:solidFill>
                <a:latin typeface="Book Antiqua" panose="02040602050305030304" pitchFamily="18" charset="0"/>
              </a:rPr>
              <a:t>total account balance</a:t>
            </a:r>
            <a:r>
              <a:rPr lang="en-US" sz="1900" dirty="0">
                <a:solidFill>
                  <a:schemeClr val="tx1"/>
                </a:solidFill>
                <a:latin typeface="Book Antiqua" panose="02040602050305030304" pitchFamily="18" charset="0"/>
              </a:rPr>
              <a:t> in the mutual fund window </a:t>
            </a:r>
            <a:r>
              <a:rPr lang="en-US" sz="1900" b="1" dirty="0">
                <a:solidFill>
                  <a:schemeClr val="tx1"/>
                </a:solidFill>
                <a:latin typeface="Book Antiqua" panose="02040602050305030304" pitchFamily="18" charset="0"/>
              </a:rPr>
              <a:t>at any time</a:t>
            </a:r>
            <a:r>
              <a:rPr lang="en-US" sz="1900" dirty="0">
                <a:solidFill>
                  <a:schemeClr val="tx1"/>
                </a:solidFill>
                <a:latin typeface="Book Antiqua" panose="02040602050305030304" pitchFamily="18" charset="0"/>
              </a:rPr>
              <a:t>.</a:t>
            </a:r>
          </a:p>
          <a:p>
            <a:pPr marL="365760" lvl="1" indent="0">
              <a:buClr>
                <a:schemeClr val="accent2">
                  <a:lumMod val="75000"/>
                </a:schemeClr>
              </a:buClr>
              <a:buSzPct val="100000"/>
              <a:buNone/>
            </a:pPr>
            <a:endParaRPr lang="en-US" sz="1900" dirty="0">
              <a:solidFill>
                <a:schemeClr val="tx1"/>
              </a:solidFill>
              <a:latin typeface="Book Antiqua" panose="02040602050305030304" pitchFamily="18" charset="0"/>
            </a:endParaRPr>
          </a:p>
          <a:p>
            <a:pPr marL="0" indent="0" algn="ctr">
              <a:buClr>
                <a:schemeClr val="accent2">
                  <a:lumMod val="75000"/>
                </a:schemeClr>
              </a:buClr>
              <a:buSzPct val="100000"/>
              <a:buNone/>
            </a:pPr>
            <a:r>
              <a:rPr lang="en-US" sz="1900" b="1" dirty="0">
                <a:solidFill>
                  <a:srgbClr val="FFFF66"/>
                </a:solidFill>
                <a:latin typeface="Book Antiqua" panose="02040602050305030304" pitchFamily="18" charset="0"/>
              </a:rPr>
              <a:t>Click the link below for more information:</a:t>
            </a:r>
          </a:p>
          <a:p>
            <a:pPr marL="365760" lvl="1" indent="0" algn="ctr">
              <a:buClr>
                <a:schemeClr val="accent2">
                  <a:lumMod val="75000"/>
                </a:schemeClr>
              </a:buClr>
              <a:buSzPct val="100000"/>
              <a:buNone/>
            </a:pPr>
            <a:r>
              <a:rPr lang="en-US" sz="1700" b="1"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Mutual Fund Window | The Thrift Savings Plan (TSP)</a:t>
            </a:r>
            <a:endParaRPr lang="en-US" sz="1700" b="1" dirty="0">
              <a:solidFill>
                <a:srgbClr val="0070C0"/>
              </a:solidFill>
              <a:latin typeface="Book Antiqua" panose="02040602050305030304" pitchFamily="18" charset="0"/>
            </a:endParaRPr>
          </a:p>
          <a:p>
            <a:pPr marL="0" indent="0">
              <a:buClr>
                <a:schemeClr val="accent2">
                  <a:lumMod val="75000"/>
                </a:schemeClr>
              </a:buClr>
              <a:buSzPct val="100000"/>
              <a:buNone/>
            </a:pPr>
            <a:endParaRPr lang="en-US" sz="2200" dirty="0">
              <a:solidFill>
                <a:schemeClr val="tx1"/>
              </a:solidFill>
              <a:latin typeface="Book Antiqua" panose="02040602050305030304" pitchFamily="18" charset="0"/>
            </a:endParaRPr>
          </a:p>
          <a:p>
            <a:pPr marL="365760" lvl="1" indent="0">
              <a:buClr>
                <a:schemeClr val="accent2">
                  <a:lumMod val="75000"/>
                </a:schemeClr>
              </a:buClr>
              <a:buSzPct val="100000"/>
              <a:buNone/>
            </a:pPr>
            <a:endParaRPr lang="en-US" sz="2200" dirty="0">
              <a:solidFill>
                <a:schemeClr val="tx1"/>
              </a:solidFill>
              <a:latin typeface="Book Antiqua" panose="02040602050305030304" pitchFamily="18" charset="0"/>
            </a:endParaRPr>
          </a:p>
          <a:p>
            <a:pPr marL="365760" lvl="1" indent="0">
              <a:buClr>
                <a:schemeClr val="accent2">
                  <a:lumMod val="75000"/>
                </a:schemeClr>
              </a:buClr>
              <a:buSzPct val="100000"/>
              <a:buNone/>
            </a:pPr>
            <a:endParaRPr lang="en-US" sz="2200" dirty="0">
              <a:solidFill>
                <a:schemeClr val="tx1"/>
              </a:solidFill>
              <a:latin typeface="Book Antiqua" panose="02040602050305030304" pitchFamily="18" charset="0"/>
            </a:endParaRPr>
          </a:p>
          <a:p>
            <a:pPr marL="365760" lvl="1" indent="0">
              <a:buClr>
                <a:schemeClr val="accent2">
                  <a:lumMod val="75000"/>
                </a:schemeClr>
              </a:buClr>
              <a:buSzPct val="100000"/>
              <a:buNone/>
            </a:pPr>
            <a:endParaRPr lang="en-US" sz="2200" b="1" dirty="0">
              <a:solidFill>
                <a:srgbClr val="FFFF66"/>
              </a:solidFill>
              <a:latin typeface="Book Antiqua" panose="02040602050305030304" pitchFamily="18" charset="0"/>
            </a:endParaRPr>
          </a:p>
          <a:p>
            <a:pPr marL="365760" lvl="1" indent="0">
              <a:buClr>
                <a:schemeClr val="accent2">
                  <a:lumMod val="75000"/>
                </a:schemeClr>
              </a:buClr>
              <a:buSzPct val="100000"/>
              <a:buNone/>
            </a:pPr>
            <a:endParaRPr lang="en-US" sz="2200" b="1" dirty="0">
              <a:solidFill>
                <a:srgbClr val="FFFF66"/>
              </a:solidFill>
              <a:latin typeface="Book Antiqua" panose="02040602050305030304" pitchFamily="18" charset="0"/>
            </a:endParaRPr>
          </a:p>
        </p:txBody>
      </p:sp>
      <p:pic>
        <p:nvPicPr>
          <p:cNvPr id="14" name="Audio 13">
            <a:hlinkClick r:id="" action="ppaction://media"/>
            <a:extLst>
              <a:ext uri="{FF2B5EF4-FFF2-40B4-BE49-F238E27FC236}">
                <a16:creationId xmlns:a16="http://schemas.microsoft.com/office/drawing/2014/main" id="{516C79E9-B43F-4FE0-3F5F-3C00B7C029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11718776"/>
      </p:ext>
    </p:extLst>
  </p:cSld>
  <p:clrMapOvr>
    <a:masterClrMapping/>
  </p:clrMapOvr>
  <mc:AlternateContent xmlns:mc="http://schemas.openxmlformats.org/markup-compatibility/2006" xmlns:p14="http://schemas.microsoft.com/office/powerpoint/2010/main">
    <mc:Choice Requires="p14">
      <p:transition spd="slow" p14:dur="2000" advTm="61079"/>
    </mc:Choice>
    <mc:Fallback xmlns="">
      <p:transition spd="slow" advTm="6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5"/>
          <p:cNvSpPr>
            <a:spLocks noGrp="1"/>
          </p:cNvSpPr>
          <p:nvPr>
            <p:ph type="title"/>
          </p:nvPr>
        </p:nvSpPr>
        <p:spPr>
          <a:xfrm>
            <a:off x="1562100" y="281106"/>
            <a:ext cx="6019800" cy="879396"/>
          </a:xfrm>
        </p:spPr>
        <p:txBody>
          <a:bodyPr>
            <a:noAutofit/>
          </a:bodyPr>
          <a:lstStyle/>
          <a:p>
            <a:pPr algn="ctr"/>
            <a:r>
              <a:rPr lang="en-US" sz="4400" b="1" dirty="0">
                <a:latin typeface="Book Antiqua" panose="02040602050305030304" pitchFamily="18" charset="0"/>
              </a:rPr>
              <a:t>TSP Matching</a:t>
            </a:r>
          </a:p>
        </p:txBody>
      </p:sp>
      <p:graphicFrame>
        <p:nvGraphicFramePr>
          <p:cNvPr id="5" name="Content Placeholder 5"/>
          <p:cNvGraphicFramePr>
            <a:graphicFrameLocks/>
          </p:cNvGraphicFramePr>
          <p:nvPr>
            <p:extLst>
              <p:ext uri="{D42A27DB-BD31-4B8C-83A1-F6EECF244321}">
                <p14:modId xmlns:p14="http://schemas.microsoft.com/office/powerpoint/2010/main" val="4015688043"/>
              </p:ext>
            </p:extLst>
          </p:nvPr>
        </p:nvGraphicFramePr>
        <p:xfrm>
          <a:off x="228600" y="1828800"/>
          <a:ext cx="8686800" cy="3581400"/>
        </p:xfrm>
        <a:graphic>
          <a:graphicData uri="http://schemas.openxmlformats.org/drawingml/2006/table">
            <a:tbl>
              <a:tblPr firstRow="1" bandRow="1">
                <a:tableStyleId>{21E4AEA4-8DFA-4A89-87EB-49C32662AFE0}</a:tableStyleId>
              </a:tblPr>
              <a:tblGrid>
                <a:gridCol w="2171700">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800100">
                <a:tc>
                  <a:txBody>
                    <a:bodyPr/>
                    <a:lstStyle/>
                    <a:p>
                      <a:r>
                        <a:rPr lang="en-US" sz="2000">
                          <a:latin typeface="Book Antiqua" panose="02040602050305030304" pitchFamily="18" charset="0"/>
                        </a:rPr>
                        <a:t>FERS EMPLOYEE</a:t>
                      </a:r>
                    </a:p>
                  </a:txBody>
                  <a:tcPr>
                    <a:solidFill>
                      <a:schemeClr val="bg1">
                        <a:lumMod val="85000"/>
                        <a:lumOff val="15000"/>
                      </a:schemeClr>
                    </a:solidFill>
                  </a:tcPr>
                </a:tc>
                <a:tc>
                  <a:txBody>
                    <a:bodyPr/>
                    <a:lstStyle/>
                    <a:p>
                      <a:r>
                        <a:rPr lang="en-US" sz="2000">
                          <a:latin typeface="Book Antiqua" panose="02040602050305030304" pitchFamily="18" charset="0"/>
                        </a:rPr>
                        <a:t>AGENCY</a:t>
                      </a:r>
                      <a:r>
                        <a:rPr lang="en-US" sz="2000" baseline="0">
                          <a:latin typeface="Book Antiqua" panose="02040602050305030304" pitchFamily="18" charset="0"/>
                        </a:rPr>
                        <a:t> AUTOMATIC</a:t>
                      </a:r>
                      <a:endParaRPr lang="en-US" sz="2000">
                        <a:latin typeface="Book Antiqua" panose="02040602050305030304" pitchFamily="18" charset="0"/>
                      </a:endParaRPr>
                    </a:p>
                  </a:txBody>
                  <a:tcPr>
                    <a:solidFill>
                      <a:schemeClr val="bg1">
                        <a:lumMod val="85000"/>
                        <a:lumOff val="15000"/>
                      </a:schemeClr>
                    </a:solidFill>
                  </a:tcPr>
                </a:tc>
                <a:tc>
                  <a:txBody>
                    <a:bodyPr/>
                    <a:lstStyle/>
                    <a:p>
                      <a:r>
                        <a:rPr lang="en-US" sz="2000">
                          <a:latin typeface="Book Antiqua" panose="02040602050305030304" pitchFamily="18" charset="0"/>
                        </a:rPr>
                        <a:t>AGENCY MATCHING</a:t>
                      </a:r>
                    </a:p>
                  </a:txBody>
                  <a:tcPr>
                    <a:solidFill>
                      <a:schemeClr val="bg1">
                        <a:lumMod val="85000"/>
                        <a:lumOff val="15000"/>
                      </a:schemeClr>
                    </a:solidFill>
                  </a:tcPr>
                </a:tc>
                <a:tc>
                  <a:txBody>
                    <a:bodyPr/>
                    <a:lstStyle/>
                    <a:p>
                      <a:r>
                        <a:rPr lang="en-US" sz="2000">
                          <a:latin typeface="Book Antiqua" panose="02040602050305030304" pitchFamily="18" charset="0"/>
                        </a:rPr>
                        <a:t>TOTAL TSP</a:t>
                      </a:r>
                    </a:p>
                  </a:txBody>
                  <a:tcPr>
                    <a:solidFill>
                      <a:schemeClr val="bg1">
                        <a:lumMod val="85000"/>
                        <a:lumOff val="15000"/>
                      </a:schemeClr>
                    </a:solidFill>
                  </a:tcPr>
                </a:tc>
                <a:extLst>
                  <a:ext uri="{0D108BD9-81ED-4DB2-BD59-A6C34878D82A}">
                    <a16:rowId xmlns:a16="http://schemas.microsoft.com/office/drawing/2014/main" val="10000"/>
                  </a:ext>
                </a:extLst>
              </a:tr>
              <a:tr h="463550">
                <a:tc>
                  <a:txBody>
                    <a:bodyPr/>
                    <a:lstStyle/>
                    <a:p>
                      <a:r>
                        <a:rPr lang="en-US" sz="2000">
                          <a:latin typeface="Book Antiqua" panose="02040602050305030304" pitchFamily="18" charset="0"/>
                        </a:rPr>
                        <a:t>0%*</a:t>
                      </a:r>
                    </a:p>
                  </a:txBody>
                  <a:tcPr>
                    <a:solidFill>
                      <a:schemeClr val="bg1">
                        <a:lumMod val="50000"/>
                        <a:lumOff val="50000"/>
                      </a:schemeClr>
                    </a:solidFill>
                  </a:tcPr>
                </a:tc>
                <a:tc>
                  <a:txBody>
                    <a:bodyPr/>
                    <a:lstStyle/>
                    <a:p>
                      <a:r>
                        <a:rPr lang="en-US" sz="2000">
                          <a:latin typeface="Book Antiqua" panose="02040602050305030304" pitchFamily="18" charset="0"/>
                        </a:rPr>
                        <a:t>1%</a:t>
                      </a:r>
                    </a:p>
                  </a:txBody>
                  <a:tcPr>
                    <a:solidFill>
                      <a:schemeClr val="bg1">
                        <a:lumMod val="50000"/>
                        <a:lumOff val="50000"/>
                      </a:schemeClr>
                    </a:solidFill>
                  </a:tcPr>
                </a:tc>
                <a:tc>
                  <a:txBody>
                    <a:bodyPr/>
                    <a:lstStyle/>
                    <a:p>
                      <a:r>
                        <a:rPr lang="en-US" sz="2000">
                          <a:latin typeface="Book Antiqua" panose="02040602050305030304" pitchFamily="18" charset="0"/>
                        </a:rPr>
                        <a:t>0%</a:t>
                      </a:r>
                    </a:p>
                  </a:txBody>
                  <a:tcPr>
                    <a:solidFill>
                      <a:schemeClr val="bg1">
                        <a:lumMod val="50000"/>
                        <a:lumOff val="50000"/>
                      </a:schemeClr>
                    </a:solidFill>
                  </a:tcPr>
                </a:tc>
                <a:tc>
                  <a:txBody>
                    <a:bodyPr/>
                    <a:lstStyle/>
                    <a:p>
                      <a:r>
                        <a:rPr lang="en-US" sz="2000">
                          <a:latin typeface="Book Antiqua" panose="02040602050305030304" pitchFamily="18" charset="0"/>
                        </a:rPr>
                        <a:t>1%</a:t>
                      </a:r>
                    </a:p>
                  </a:txBody>
                  <a:tcPr>
                    <a:solidFill>
                      <a:schemeClr val="bg1">
                        <a:lumMod val="50000"/>
                        <a:lumOff val="50000"/>
                      </a:schemeClr>
                    </a:solidFill>
                  </a:tcPr>
                </a:tc>
                <a:extLst>
                  <a:ext uri="{0D108BD9-81ED-4DB2-BD59-A6C34878D82A}">
                    <a16:rowId xmlns:a16="http://schemas.microsoft.com/office/drawing/2014/main" val="10001"/>
                  </a:ext>
                </a:extLst>
              </a:tr>
              <a:tr h="463550">
                <a:tc>
                  <a:txBody>
                    <a:bodyPr/>
                    <a:lstStyle/>
                    <a:p>
                      <a:r>
                        <a:rPr lang="en-US" sz="2000">
                          <a:latin typeface="Book Antiqua" panose="02040602050305030304" pitchFamily="18" charset="0"/>
                        </a:rPr>
                        <a:t>1%*</a:t>
                      </a: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a:latin typeface="Book Antiqua" panose="02040602050305030304" pitchFamily="18" charset="0"/>
                        </a:rPr>
                        <a:t>1%</a:t>
                      </a:r>
                    </a:p>
                  </a:txBody>
                  <a:tcPr>
                    <a:solidFill>
                      <a:schemeClr val="tx1"/>
                    </a:solidFill>
                  </a:tcPr>
                </a:tc>
                <a:tc>
                  <a:txBody>
                    <a:bodyPr/>
                    <a:lstStyle/>
                    <a:p>
                      <a:r>
                        <a:rPr lang="en-US" sz="2000">
                          <a:latin typeface="Book Antiqua" panose="02040602050305030304" pitchFamily="18" charset="0"/>
                        </a:rPr>
                        <a:t>1%</a:t>
                      </a:r>
                    </a:p>
                  </a:txBody>
                  <a:tcPr>
                    <a:solidFill>
                      <a:schemeClr val="tx1"/>
                    </a:solidFill>
                  </a:tcPr>
                </a:tc>
                <a:tc>
                  <a:txBody>
                    <a:bodyPr/>
                    <a:lstStyle/>
                    <a:p>
                      <a:r>
                        <a:rPr lang="en-US" sz="2000">
                          <a:latin typeface="Book Antiqua" panose="02040602050305030304" pitchFamily="18" charset="0"/>
                        </a:rPr>
                        <a:t>3%</a:t>
                      </a:r>
                    </a:p>
                  </a:txBody>
                  <a:tcPr>
                    <a:solidFill>
                      <a:schemeClr val="tx1"/>
                    </a:solidFill>
                  </a:tcPr>
                </a:tc>
                <a:extLst>
                  <a:ext uri="{0D108BD9-81ED-4DB2-BD59-A6C34878D82A}">
                    <a16:rowId xmlns:a16="http://schemas.microsoft.com/office/drawing/2014/main" val="10002"/>
                  </a:ext>
                </a:extLst>
              </a:tr>
              <a:tr h="463550">
                <a:tc>
                  <a:txBody>
                    <a:bodyPr/>
                    <a:lstStyle/>
                    <a:p>
                      <a:r>
                        <a:rPr lang="en-US" sz="2000">
                          <a:latin typeface="Book Antiqua" panose="02040602050305030304" pitchFamily="18" charset="0"/>
                        </a:rPr>
                        <a:t>2%*</a:t>
                      </a:r>
                    </a:p>
                  </a:txBody>
                  <a:tcPr>
                    <a:solidFill>
                      <a:schemeClr val="bg1">
                        <a:lumMod val="50000"/>
                        <a:lumOff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a:latin typeface="Book Antiqua" panose="02040602050305030304" pitchFamily="18" charset="0"/>
                        </a:rPr>
                        <a:t>1%</a:t>
                      </a:r>
                    </a:p>
                  </a:txBody>
                  <a:tcPr>
                    <a:solidFill>
                      <a:schemeClr val="bg1">
                        <a:lumMod val="50000"/>
                        <a:lumOff val="50000"/>
                      </a:schemeClr>
                    </a:solidFill>
                  </a:tcPr>
                </a:tc>
                <a:tc>
                  <a:txBody>
                    <a:bodyPr/>
                    <a:lstStyle/>
                    <a:p>
                      <a:r>
                        <a:rPr lang="en-US" sz="2000">
                          <a:latin typeface="Book Antiqua" panose="02040602050305030304" pitchFamily="18" charset="0"/>
                        </a:rPr>
                        <a:t>2%</a:t>
                      </a:r>
                    </a:p>
                  </a:txBody>
                  <a:tcPr>
                    <a:solidFill>
                      <a:schemeClr val="bg1">
                        <a:lumMod val="50000"/>
                        <a:lumOff val="50000"/>
                      </a:schemeClr>
                    </a:solidFill>
                  </a:tcPr>
                </a:tc>
                <a:tc>
                  <a:txBody>
                    <a:bodyPr/>
                    <a:lstStyle/>
                    <a:p>
                      <a:r>
                        <a:rPr lang="en-US" sz="2000">
                          <a:latin typeface="Book Antiqua" panose="02040602050305030304" pitchFamily="18" charset="0"/>
                        </a:rPr>
                        <a:t>5%</a:t>
                      </a:r>
                    </a:p>
                  </a:txBody>
                  <a:tcPr>
                    <a:solidFill>
                      <a:schemeClr val="bg1">
                        <a:lumMod val="50000"/>
                        <a:lumOff val="50000"/>
                      </a:schemeClr>
                    </a:solidFill>
                  </a:tcPr>
                </a:tc>
                <a:extLst>
                  <a:ext uri="{0D108BD9-81ED-4DB2-BD59-A6C34878D82A}">
                    <a16:rowId xmlns:a16="http://schemas.microsoft.com/office/drawing/2014/main" val="10003"/>
                  </a:ext>
                </a:extLst>
              </a:tr>
              <a:tr h="463550">
                <a:tc>
                  <a:txBody>
                    <a:bodyPr/>
                    <a:lstStyle/>
                    <a:p>
                      <a:r>
                        <a:rPr lang="en-US" sz="2000">
                          <a:latin typeface="Book Antiqua" panose="02040602050305030304" pitchFamily="18" charset="0"/>
                        </a:rPr>
                        <a:t>3%*</a:t>
                      </a: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a:latin typeface="Book Antiqua" panose="02040602050305030304" pitchFamily="18" charset="0"/>
                        </a:rPr>
                        <a:t>1%</a:t>
                      </a:r>
                    </a:p>
                  </a:txBody>
                  <a:tcPr>
                    <a:solidFill>
                      <a:schemeClr val="tx1"/>
                    </a:solidFill>
                  </a:tcPr>
                </a:tc>
                <a:tc>
                  <a:txBody>
                    <a:bodyPr/>
                    <a:lstStyle/>
                    <a:p>
                      <a:r>
                        <a:rPr lang="en-US" sz="2000">
                          <a:latin typeface="Book Antiqua" panose="02040602050305030304" pitchFamily="18" charset="0"/>
                        </a:rPr>
                        <a:t>3%</a:t>
                      </a:r>
                    </a:p>
                  </a:txBody>
                  <a:tcPr>
                    <a:solidFill>
                      <a:schemeClr val="tx1"/>
                    </a:solidFill>
                  </a:tcPr>
                </a:tc>
                <a:tc>
                  <a:txBody>
                    <a:bodyPr/>
                    <a:lstStyle/>
                    <a:p>
                      <a:r>
                        <a:rPr lang="en-US" sz="2000">
                          <a:latin typeface="Book Antiqua" panose="02040602050305030304" pitchFamily="18" charset="0"/>
                        </a:rPr>
                        <a:t>7%</a:t>
                      </a:r>
                    </a:p>
                  </a:txBody>
                  <a:tcPr>
                    <a:solidFill>
                      <a:schemeClr val="tx1"/>
                    </a:solidFill>
                  </a:tcPr>
                </a:tc>
                <a:extLst>
                  <a:ext uri="{0D108BD9-81ED-4DB2-BD59-A6C34878D82A}">
                    <a16:rowId xmlns:a16="http://schemas.microsoft.com/office/drawing/2014/main" val="10004"/>
                  </a:ext>
                </a:extLst>
              </a:tr>
              <a:tr h="463550">
                <a:tc>
                  <a:txBody>
                    <a:bodyPr/>
                    <a:lstStyle/>
                    <a:p>
                      <a:r>
                        <a:rPr lang="en-US" sz="2000">
                          <a:latin typeface="Book Antiqua" panose="02040602050305030304" pitchFamily="18" charset="0"/>
                        </a:rPr>
                        <a:t>4%*</a:t>
                      </a:r>
                    </a:p>
                  </a:txBody>
                  <a:tcPr>
                    <a:solidFill>
                      <a:schemeClr val="bg1">
                        <a:lumMod val="50000"/>
                        <a:lumOff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a:latin typeface="Book Antiqua" panose="02040602050305030304" pitchFamily="18" charset="0"/>
                        </a:rPr>
                        <a:t>1%</a:t>
                      </a:r>
                    </a:p>
                  </a:txBody>
                  <a:tcPr>
                    <a:solidFill>
                      <a:schemeClr val="bg1">
                        <a:lumMod val="50000"/>
                        <a:lumOff val="50000"/>
                      </a:schemeClr>
                    </a:solidFill>
                  </a:tcPr>
                </a:tc>
                <a:tc>
                  <a:txBody>
                    <a:bodyPr/>
                    <a:lstStyle/>
                    <a:p>
                      <a:r>
                        <a:rPr lang="en-US" sz="2000">
                          <a:latin typeface="Book Antiqua" panose="02040602050305030304" pitchFamily="18" charset="0"/>
                        </a:rPr>
                        <a:t>3.5%**</a:t>
                      </a:r>
                    </a:p>
                  </a:txBody>
                  <a:tcPr>
                    <a:solidFill>
                      <a:schemeClr val="bg1">
                        <a:lumMod val="50000"/>
                        <a:lumOff val="50000"/>
                      </a:schemeClr>
                    </a:solidFill>
                  </a:tcPr>
                </a:tc>
                <a:tc>
                  <a:txBody>
                    <a:bodyPr/>
                    <a:lstStyle/>
                    <a:p>
                      <a:r>
                        <a:rPr lang="en-US" sz="2000">
                          <a:latin typeface="Book Antiqua" panose="02040602050305030304" pitchFamily="18" charset="0"/>
                        </a:rPr>
                        <a:t>8.5%</a:t>
                      </a:r>
                    </a:p>
                  </a:txBody>
                  <a:tcPr>
                    <a:solidFill>
                      <a:schemeClr val="bg1">
                        <a:lumMod val="50000"/>
                        <a:lumOff val="50000"/>
                      </a:schemeClr>
                    </a:solidFill>
                  </a:tcPr>
                </a:tc>
                <a:extLst>
                  <a:ext uri="{0D108BD9-81ED-4DB2-BD59-A6C34878D82A}">
                    <a16:rowId xmlns:a16="http://schemas.microsoft.com/office/drawing/2014/main" val="10005"/>
                  </a:ext>
                </a:extLst>
              </a:tr>
              <a:tr h="463550">
                <a:tc>
                  <a:txBody>
                    <a:bodyPr/>
                    <a:lstStyle/>
                    <a:p>
                      <a:r>
                        <a:rPr lang="en-US" sz="2000">
                          <a:latin typeface="Book Antiqua" panose="02040602050305030304" pitchFamily="18" charset="0"/>
                        </a:rPr>
                        <a:t>5%*</a:t>
                      </a: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a:latin typeface="Book Antiqua" panose="02040602050305030304" pitchFamily="18" charset="0"/>
                        </a:rPr>
                        <a:t>1%</a:t>
                      </a:r>
                    </a:p>
                  </a:txBody>
                  <a:tcPr>
                    <a:solidFill>
                      <a:schemeClr val="tx1"/>
                    </a:solidFill>
                  </a:tcPr>
                </a:tc>
                <a:tc>
                  <a:txBody>
                    <a:bodyPr/>
                    <a:lstStyle/>
                    <a:p>
                      <a:r>
                        <a:rPr lang="en-US" sz="2000">
                          <a:latin typeface="Book Antiqua" panose="02040602050305030304" pitchFamily="18" charset="0"/>
                        </a:rPr>
                        <a:t>4%**</a:t>
                      </a:r>
                    </a:p>
                  </a:txBody>
                  <a:tcPr>
                    <a:solidFill>
                      <a:schemeClr val="tx1"/>
                    </a:solidFill>
                  </a:tcPr>
                </a:tc>
                <a:tc>
                  <a:txBody>
                    <a:bodyPr/>
                    <a:lstStyle/>
                    <a:p>
                      <a:r>
                        <a:rPr lang="en-US" sz="2000">
                          <a:latin typeface="Book Antiqua" panose="02040602050305030304" pitchFamily="18" charset="0"/>
                        </a:rPr>
                        <a:t>10%</a:t>
                      </a:r>
                    </a:p>
                  </a:txBody>
                  <a:tcPr>
                    <a:solidFill>
                      <a:schemeClr val="tx1"/>
                    </a:solidFill>
                  </a:tcPr>
                </a:tc>
                <a:extLst>
                  <a:ext uri="{0D108BD9-81ED-4DB2-BD59-A6C34878D82A}">
                    <a16:rowId xmlns:a16="http://schemas.microsoft.com/office/drawing/2014/main" val="10006"/>
                  </a:ext>
                </a:extLst>
              </a:tr>
            </a:tbl>
          </a:graphicData>
        </a:graphic>
      </p:graphicFrame>
      <p:sp>
        <p:nvSpPr>
          <p:cNvPr id="6" name="TextBox 5"/>
          <p:cNvSpPr txBox="1"/>
          <p:nvPr/>
        </p:nvSpPr>
        <p:spPr>
          <a:xfrm>
            <a:off x="228600" y="5410200"/>
            <a:ext cx="8686800" cy="1107996"/>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342900" indent="-342900" fontAlgn="auto">
              <a:spcBef>
                <a:spcPts val="0"/>
              </a:spcBef>
              <a:spcAft>
                <a:spcPts val="0"/>
              </a:spcAft>
              <a:buClr>
                <a:schemeClr val="accent2">
                  <a:lumMod val="75000"/>
                </a:schemeClr>
              </a:buClr>
              <a:buFont typeface="Wingdings 2" panose="05020102010507070707" pitchFamily="18" charset="2"/>
              <a:buChar char=""/>
              <a:defRPr/>
            </a:pPr>
            <a:r>
              <a:rPr lang="en-US" sz="2200" b="1">
                <a:ln w="12700">
                  <a:solidFill>
                    <a:schemeClr val="tx2">
                      <a:satMod val="155000"/>
                    </a:schemeClr>
                  </a:solidFill>
                  <a:prstDash val="solid"/>
                </a:ln>
                <a:solidFill>
                  <a:srgbClr val="FFFF66"/>
                </a:solidFill>
                <a:effectLst>
                  <a:outerShdw blurRad="38100" dist="38100" dir="2700000" algn="tl">
                    <a:srgbClr val="000000">
                      <a:alpha val="43137"/>
                    </a:srgbClr>
                  </a:outerShdw>
                </a:effectLst>
                <a:latin typeface="Book Antiqua" panose="02040602050305030304" pitchFamily="18" charset="0"/>
              </a:rPr>
              <a:t>Percent of base salary.</a:t>
            </a:r>
          </a:p>
          <a:p>
            <a:pPr marL="342900" indent="-342900" fontAlgn="auto">
              <a:spcBef>
                <a:spcPts val="0"/>
              </a:spcBef>
              <a:spcAft>
                <a:spcPts val="0"/>
              </a:spcAft>
              <a:buClr>
                <a:schemeClr val="accent2">
                  <a:lumMod val="75000"/>
                </a:schemeClr>
              </a:buClr>
              <a:buFont typeface="Wingdings 2" panose="05020102010507070707" pitchFamily="18" charset="2"/>
              <a:buChar char=""/>
              <a:defRPr/>
            </a:pPr>
            <a:r>
              <a:rPr lang="en-US" sz="2200" b="1">
                <a:ln w="12700">
                  <a:solidFill>
                    <a:schemeClr val="tx2">
                      <a:satMod val="155000"/>
                    </a:schemeClr>
                  </a:solidFill>
                  <a:prstDash val="solid"/>
                </a:ln>
                <a:solidFill>
                  <a:srgbClr val="FFFF66"/>
                </a:solidFill>
                <a:effectLst>
                  <a:outerShdw blurRad="38100" dist="38100" dir="2700000" algn="tl">
                    <a:srgbClr val="000000">
                      <a:alpha val="43137"/>
                    </a:srgbClr>
                  </a:outerShdw>
                </a:effectLst>
                <a:latin typeface="Book Antiqua" panose="02040602050305030304" pitchFamily="18" charset="0"/>
              </a:rPr>
              <a:t>Match dollar for dollar on 1</a:t>
            </a:r>
            <a:r>
              <a:rPr lang="en-US" sz="2200" b="1" baseline="30000">
                <a:ln w="12700">
                  <a:solidFill>
                    <a:schemeClr val="tx2">
                      <a:satMod val="155000"/>
                    </a:schemeClr>
                  </a:solidFill>
                  <a:prstDash val="solid"/>
                </a:ln>
                <a:solidFill>
                  <a:srgbClr val="FFFF66"/>
                </a:solidFill>
                <a:effectLst>
                  <a:outerShdw blurRad="38100" dist="38100" dir="2700000" algn="tl">
                    <a:srgbClr val="000000">
                      <a:alpha val="43137"/>
                    </a:srgbClr>
                  </a:outerShdw>
                </a:effectLst>
                <a:latin typeface="Book Antiqua" panose="02040602050305030304" pitchFamily="18" charset="0"/>
              </a:rPr>
              <a:t>st</a:t>
            </a:r>
            <a:r>
              <a:rPr lang="en-US" sz="2200" b="1">
                <a:ln w="12700">
                  <a:solidFill>
                    <a:schemeClr val="tx2">
                      <a:satMod val="155000"/>
                    </a:schemeClr>
                  </a:solidFill>
                  <a:prstDash val="solid"/>
                </a:ln>
                <a:solidFill>
                  <a:srgbClr val="FFFF66"/>
                </a:solidFill>
                <a:effectLst>
                  <a:outerShdw blurRad="38100" dist="38100" dir="2700000" algn="tl">
                    <a:srgbClr val="000000">
                      <a:alpha val="43137"/>
                    </a:srgbClr>
                  </a:outerShdw>
                </a:effectLst>
                <a:latin typeface="Book Antiqua" panose="02040602050305030304" pitchFamily="18" charset="0"/>
              </a:rPr>
              <a:t> 3% then 50 cents on the dollar for the next 2%.</a:t>
            </a:r>
            <a:endParaRPr lang="en-US" sz="2200" b="1">
              <a:ln w="18415" cmpd="sng">
                <a:solidFill>
                  <a:srgbClr val="FFFFFF"/>
                </a:solidFill>
                <a:prstDash val="solid"/>
              </a:ln>
              <a:solidFill>
                <a:schemeClr val="bg1"/>
              </a:solidFill>
              <a:effectLst>
                <a:outerShdw blurRad="38100" dist="38100" dir="2700000" algn="tl">
                  <a:srgbClr val="000000">
                    <a:alpha val="43137"/>
                  </a:srgbClr>
                </a:outerShdw>
              </a:effectLst>
              <a:latin typeface="Book Antiqua" panose="02040602050305030304" pitchFamily="18" charset="0"/>
            </a:endParaRPr>
          </a:p>
        </p:txBody>
      </p:sp>
      <p:pic>
        <p:nvPicPr>
          <p:cNvPr id="43" name="Audio 42">
            <a:hlinkClick r:id="" action="ppaction://media"/>
            <a:extLst>
              <a:ext uri="{FF2B5EF4-FFF2-40B4-BE49-F238E27FC236}">
                <a16:creationId xmlns:a16="http://schemas.microsoft.com/office/drawing/2014/main" id="{A46925C0-D97E-16F9-3024-150E5F2566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6905"/>
    </mc:Choice>
    <mc:Fallback xmlns="">
      <p:transition spd="slow" advTm="46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5"/>
          <p:cNvSpPr>
            <a:spLocks noGrp="1"/>
          </p:cNvSpPr>
          <p:nvPr>
            <p:ph type="title"/>
          </p:nvPr>
        </p:nvSpPr>
        <p:spPr>
          <a:xfrm>
            <a:off x="1485900" y="219456"/>
            <a:ext cx="6172200" cy="923544"/>
          </a:xfrm>
        </p:spPr>
        <p:txBody>
          <a:bodyPr>
            <a:normAutofit/>
          </a:bodyPr>
          <a:lstStyle/>
          <a:p>
            <a:pPr algn="ctr"/>
            <a:r>
              <a:rPr lang="en-US" sz="4400" b="1" dirty="0">
                <a:latin typeface="Book Antiqua" panose="02040602050305030304" pitchFamily="18" charset="0"/>
              </a:rPr>
              <a:t>TSP Handbook</a:t>
            </a:r>
          </a:p>
        </p:txBody>
      </p:sp>
      <p:sp>
        <p:nvSpPr>
          <p:cNvPr id="54275" name="Content Placeholder 8"/>
          <p:cNvSpPr>
            <a:spLocks noGrp="1"/>
          </p:cNvSpPr>
          <p:nvPr>
            <p:ph sz="half" idx="1"/>
          </p:nvPr>
        </p:nvSpPr>
        <p:spPr>
          <a:xfrm>
            <a:off x="304800" y="1524000"/>
            <a:ext cx="4419600" cy="5181600"/>
          </a:xfrm>
        </p:spPr>
        <p:txBody>
          <a:bodyPr>
            <a:normAutofit fontScale="77500" lnSpcReduction="20000"/>
          </a:bodyPr>
          <a:lstStyle/>
          <a:p>
            <a:pPr>
              <a:buClr>
                <a:schemeClr val="accent2">
                  <a:lumMod val="75000"/>
                </a:schemeClr>
              </a:buClr>
              <a:buSzPct val="100000"/>
              <a:buFont typeface="Wingdings 2" panose="05020102010507070707" pitchFamily="18" charset="2"/>
              <a:buChar char=""/>
            </a:pPr>
            <a:r>
              <a:rPr lang="en-US" sz="2800" dirty="0">
                <a:latin typeface="Book Antiqua" panose="02040602050305030304" pitchFamily="18" charset="0"/>
              </a:rPr>
              <a:t>Contributing to the TSP</a:t>
            </a:r>
          </a:p>
          <a:p>
            <a:pPr>
              <a:buClr>
                <a:schemeClr val="accent2">
                  <a:lumMod val="75000"/>
                </a:schemeClr>
              </a:buClr>
              <a:buSzPct val="100000"/>
              <a:buFont typeface="Wingdings 2" panose="05020102010507070707" pitchFamily="18" charset="2"/>
              <a:buChar char=""/>
            </a:pPr>
            <a:r>
              <a:rPr lang="en-US" sz="2800" dirty="0">
                <a:latin typeface="Book Antiqua" panose="02040602050305030304" pitchFamily="18" charset="0"/>
              </a:rPr>
              <a:t>Contributions Limits</a:t>
            </a:r>
          </a:p>
          <a:p>
            <a:pPr>
              <a:buClr>
                <a:schemeClr val="accent2">
                  <a:lumMod val="75000"/>
                </a:schemeClr>
              </a:buClr>
              <a:buSzPct val="100000"/>
              <a:buFont typeface="Wingdings 2" panose="05020102010507070707" pitchFamily="18" charset="2"/>
              <a:buChar char=""/>
            </a:pPr>
            <a:r>
              <a:rPr lang="en-US" sz="2800" dirty="0">
                <a:latin typeface="Book Antiqua" panose="02040602050305030304" pitchFamily="18" charset="0"/>
              </a:rPr>
              <a:t>Tax Advantages </a:t>
            </a:r>
          </a:p>
          <a:p>
            <a:pPr>
              <a:buClr>
                <a:schemeClr val="accent2">
                  <a:lumMod val="75000"/>
                </a:schemeClr>
              </a:buClr>
              <a:buSzPct val="100000"/>
              <a:buFont typeface="Wingdings 2" panose="05020102010507070707" pitchFamily="18" charset="2"/>
              <a:buChar char=""/>
            </a:pPr>
            <a:r>
              <a:rPr lang="en-US" sz="2800" dirty="0">
                <a:latin typeface="Book Antiqua" panose="02040602050305030304" pitchFamily="18" charset="0"/>
              </a:rPr>
              <a:t>Tax Liability </a:t>
            </a:r>
          </a:p>
          <a:p>
            <a:pPr>
              <a:buClr>
                <a:schemeClr val="accent2">
                  <a:lumMod val="75000"/>
                </a:schemeClr>
              </a:buClr>
              <a:buSzPct val="100000"/>
              <a:buFont typeface="Wingdings 2" panose="05020102010507070707" pitchFamily="18" charset="2"/>
              <a:buChar char=""/>
            </a:pPr>
            <a:r>
              <a:rPr lang="en-US" sz="2800" dirty="0">
                <a:latin typeface="Book Antiqua" panose="02040602050305030304" pitchFamily="18" charset="0"/>
              </a:rPr>
              <a:t>Moving Money from Other Plans into the TSP</a:t>
            </a:r>
          </a:p>
          <a:p>
            <a:pPr>
              <a:buClr>
                <a:schemeClr val="accent2">
                  <a:lumMod val="75000"/>
                </a:schemeClr>
              </a:buClr>
              <a:buSzPct val="100000"/>
              <a:buFont typeface="Wingdings 2" panose="05020102010507070707" pitchFamily="18" charset="2"/>
              <a:buChar char=""/>
            </a:pPr>
            <a:r>
              <a:rPr lang="en-US" sz="2800" dirty="0">
                <a:latin typeface="Book Antiqua" panose="02040602050305030304" pitchFamily="18" charset="0"/>
              </a:rPr>
              <a:t>Investing in the TSP</a:t>
            </a:r>
          </a:p>
          <a:p>
            <a:pPr>
              <a:buClr>
                <a:schemeClr val="accent2">
                  <a:lumMod val="75000"/>
                </a:schemeClr>
              </a:buClr>
              <a:buSzPct val="100000"/>
              <a:buFont typeface="Wingdings 2" panose="05020102010507070707" pitchFamily="18" charset="2"/>
              <a:buChar char=""/>
            </a:pPr>
            <a:r>
              <a:rPr lang="en-US" sz="2800" dirty="0">
                <a:latin typeface="Book Antiqua" panose="02040602050305030304" pitchFamily="18" charset="0"/>
              </a:rPr>
              <a:t>TSP Loans and Withdrawals</a:t>
            </a:r>
          </a:p>
          <a:p>
            <a:pPr>
              <a:buClr>
                <a:schemeClr val="accent2">
                  <a:lumMod val="75000"/>
                </a:schemeClr>
              </a:buClr>
              <a:buSzPct val="100000"/>
              <a:buFont typeface="Wingdings 2" panose="05020102010507070707" pitchFamily="18" charset="2"/>
              <a:buChar char=""/>
            </a:pPr>
            <a:r>
              <a:rPr lang="en-US" sz="2800" dirty="0">
                <a:latin typeface="Book Antiqua" panose="02040602050305030304" pitchFamily="18" charset="0"/>
              </a:rPr>
              <a:t>Death Benefits</a:t>
            </a:r>
          </a:p>
          <a:p>
            <a:pPr>
              <a:buClr>
                <a:schemeClr val="accent2">
                  <a:lumMod val="75000"/>
                </a:schemeClr>
              </a:buClr>
              <a:buSzPct val="100000"/>
              <a:buFont typeface="Wingdings 2" panose="05020102010507070707" pitchFamily="18" charset="2"/>
              <a:buChar char=""/>
            </a:pPr>
            <a:r>
              <a:rPr lang="en-US" sz="2800" dirty="0">
                <a:latin typeface="Book Antiqua" panose="02040602050305030304" pitchFamily="18" charset="0"/>
              </a:rPr>
              <a:t>Other Information about the TSP</a:t>
            </a:r>
          </a:p>
          <a:p>
            <a:pPr marL="0" indent="0">
              <a:buClr>
                <a:schemeClr val="accent2">
                  <a:lumMod val="75000"/>
                </a:schemeClr>
              </a:buClr>
              <a:buSzPct val="100000"/>
              <a:buNone/>
            </a:pPr>
            <a:endParaRPr lang="en-US" dirty="0">
              <a:latin typeface="Book Antiqua" panose="02040602050305030304" pitchFamily="18" charset="0"/>
            </a:endParaRPr>
          </a:p>
          <a:p>
            <a:pPr marL="0" indent="0">
              <a:buClr>
                <a:schemeClr val="accent2">
                  <a:lumMod val="75000"/>
                </a:schemeClr>
              </a:buClr>
              <a:buSzPct val="100000"/>
              <a:buNone/>
            </a:pPr>
            <a:r>
              <a:rPr lang="en-US" b="1" dirty="0">
                <a:solidFill>
                  <a:srgbClr val="FFFF66"/>
                </a:solidFill>
                <a:latin typeface="Book Antiqua" panose="02040602050305030304" pitchFamily="18" charset="0"/>
              </a:rPr>
              <a:t>Click the link for more information:</a:t>
            </a:r>
          </a:p>
          <a:p>
            <a:pPr marL="0" indent="0">
              <a:buClr>
                <a:schemeClr val="accent2">
                  <a:lumMod val="75000"/>
                </a:schemeClr>
              </a:buClr>
              <a:buSzPct val="100000"/>
              <a:buNone/>
            </a:pPr>
            <a:r>
              <a:rPr lang="en-US" b="1"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Summary of the Thrift Savings Plan: tspbk08.pdf</a:t>
            </a:r>
            <a:endParaRPr lang="en-US" b="1" dirty="0">
              <a:solidFill>
                <a:srgbClr val="0070C0"/>
              </a:solidFill>
              <a:latin typeface="Book Antiqua" panose="02040602050305030304" pitchFamily="18" charset="0"/>
            </a:endParaRPr>
          </a:p>
        </p:txBody>
      </p:sp>
      <p:pic>
        <p:nvPicPr>
          <p:cNvPr id="3" name="Picture 2" descr="Text&#10;&#10;Description automatically generated">
            <a:extLst>
              <a:ext uri="{FF2B5EF4-FFF2-40B4-BE49-F238E27FC236}">
                <a16:creationId xmlns:a16="http://schemas.microsoft.com/office/drawing/2014/main" id="{50EDDA6A-7DCE-0F8E-EDD0-EF7E9415DE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0" y="1673352"/>
            <a:ext cx="3708828" cy="4572000"/>
          </a:xfrm>
          <a:prstGeom prst="rect">
            <a:avLst/>
          </a:prstGeom>
        </p:spPr>
      </p:pic>
      <p:pic>
        <p:nvPicPr>
          <p:cNvPr id="30" name="Audio 29">
            <a:hlinkClick r:id="" action="ppaction://media"/>
            <a:extLst>
              <a:ext uri="{FF2B5EF4-FFF2-40B4-BE49-F238E27FC236}">
                <a16:creationId xmlns:a16="http://schemas.microsoft.com/office/drawing/2014/main" id="{7DC20E54-EEB7-C5D2-E84C-A441BECE7C8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8269"/>
    </mc:Choice>
    <mc:Fallback xmlns="">
      <p:transition spd="slow" advTm="38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normAutofit fontScale="90000"/>
          </a:bodyPr>
          <a:lstStyle/>
          <a:p>
            <a:br>
              <a:rPr lang="en-US" sz="2800"/>
            </a:br>
            <a:br>
              <a:rPr lang="en-US"/>
            </a:br>
            <a:endParaRPr lang="en-US"/>
          </a:p>
        </p:txBody>
      </p:sp>
      <p:sp>
        <p:nvSpPr>
          <p:cNvPr id="65539" name="Text Placeholder 4"/>
          <p:cNvSpPr>
            <a:spLocks noGrp="1"/>
          </p:cNvSpPr>
          <p:nvPr>
            <p:ph sz="half" idx="1"/>
          </p:nvPr>
        </p:nvSpPr>
        <p:spPr>
          <a:xfrm>
            <a:off x="76200" y="1524000"/>
            <a:ext cx="5257800" cy="5181600"/>
          </a:xfrm>
        </p:spPr>
        <p:txBody>
          <a:bodyPr vert="horz" lIns="91440" tIns="45720" rIns="91440" bIns="45720" anchor="t">
            <a:normAutofit fontScale="32500" lnSpcReduction="20000"/>
          </a:bodyPr>
          <a:lstStyle/>
          <a:p>
            <a:pPr marL="0" indent="0">
              <a:buNone/>
            </a:pPr>
            <a:r>
              <a:rPr lang="en-US" sz="4000" dirty="0">
                <a:solidFill>
                  <a:schemeClr val="bg1"/>
                </a:solidFill>
                <a:latin typeface="Book Antiqua" panose="02040602050305030304" pitchFamily="18" charset="0"/>
              </a:rPr>
              <a:t>What is FSAFEDS?  </a:t>
            </a:r>
          </a:p>
          <a:p>
            <a:pPr lvl="1">
              <a:lnSpc>
                <a:spcPct val="120000"/>
              </a:lnSpc>
              <a:buClr>
                <a:schemeClr val="accent2">
                  <a:lumMod val="75000"/>
                </a:schemeClr>
              </a:buClr>
              <a:buSzPct val="100000"/>
              <a:buFont typeface="Wingdings 2" panose="05020102010507070707" pitchFamily="18" charset="2"/>
              <a:buChar char=""/>
            </a:pPr>
            <a:r>
              <a:rPr lang="en-US" sz="4000" dirty="0">
                <a:solidFill>
                  <a:schemeClr val="tx1"/>
                </a:solidFill>
                <a:latin typeface="Book Antiqua" panose="02040602050305030304" pitchFamily="18" charset="0"/>
              </a:rPr>
              <a:t>A tax-favored program that allows employees to pay for eligible out-of-pocket health care and dependent care expenses with pre-tax dollars.</a:t>
            </a:r>
          </a:p>
          <a:p>
            <a:pPr marL="777240" lvl="2" indent="0">
              <a:buNone/>
            </a:pPr>
            <a:endParaRPr lang="en-US" sz="4000" b="1" dirty="0">
              <a:solidFill>
                <a:schemeClr val="bg1"/>
              </a:solidFill>
              <a:latin typeface="Book Antiqua" panose="02040602050305030304" pitchFamily="18" charset="0"/>
            </a:endParaRPr>
          </a:p>
          <a:p>
            <a:pPr marL="0" indent="0">
              <a:buNone/>
            </a:pPr>
            <a:r>
              <a:rPr lang="en-US" sz="4000" dirty="0">
                <a:solidFill>
                  <a:schemeClr val="bg1"/>
                </a:solidFill>
                <a:latin typeface="Book Antiqua" panose="02040602050305030304" pitchFamily="18" charset="0"/>
              </a:rPr>
              <a:t>THREE TYPES:</a:t>
            </a:r>
          </a:p>
          <a:p>
            <a:pPr lvl="1">
              <a:buClr>
                <a:schemeClr val="accent2">
                  <a:lumMod val="75000"/>
                </a:schemeClr>
              </a:buClr>
              <a:buSzPct val="100000"/>
              <a:buFont typeface="Wingdings 2" panose="05020102010507070707" pitchFamily="18" charset="2"/>
              <a:buChar char=""/>
            </a:pPr>
            <a:r>
              <a:rPr lang="en-US" sz="4000" dirty="0">
                <a:solidFill>
                  <a:schemeClr val="tx1"/>
                </a:solidFill>
                <a:latin typeface="Book Antiqua" panose="02040602050305030304" pitchFamily="18" charset="0"/>
              </a:rPr>
              <a:t>Health Care FSA</a:t>
            </a:r>
          </a:p>
          <a:p>
            <a:pPr lvl="1">
              <a:buClr>
                <a:schemeClr val="accent2">
                  <a:lumMod val="75000"/>
                </a:schemeClr>
              </a:buClr>
              <a:buSzPct val="100000"/>
              <a:buFont typeface="Wingdings 2" panose="05020102010507070707" pitchFamily="18" charset="2"/>
              <a:buChar char=""/>
            </a:pPr>
            <a:r>
              <a:rPr lang="en-US" sz="4000" dirty="0">
                <a:solidFill>
                  <a:schemeClr val="tx1"/>
                </a:solidFill>
                <a:latin typeface="Book Antiqua" panose="02040602050305030304" pitchFamily="18" charset="0"/>
              </a:rPr>
              <a:t>Dependent care FSA</a:t>
            </a:r>
          </a:p>
          <a:p>
            <a:pPr lvl="1">
              <a:buClr>
                <a:schemeClr val="accent2">
                  <a:lumMod val="75000"/>
                </a:schemeClr>
              </a:buClr>
              <a:buSzPct val="100000"/>
              <a:buFont typeface="Wingdings 2" panose="05020102010507070707" pitchFamily="18" charset="2"/>
              <a:buChar char=""/>
            </a:pPr>
            <a:r>
              <a:rPr lang="en-US" sz="4000" dirty="0">
                <a:solidFill>
                  <a:schemeClr val="tx1"/>
                </a:solidFill>
                <a:latin typeface="Book Antiqua" panose="02040602050305030304" pitchFamily="18" charset="0"/>
              </a:rPr>
              <a:t>Limited Expense (w/HD Plans)</a:t>
            </a:r>
          </a:p>
          <a:p>
            <a:pPr lvl="1">
              <a:buClr>
                <a:schemeClr val="accent2">
                  <a:lumMod val="75000"/>
                </a:schemeClr>
              </a:buClr>
              <a:buSzPct val="100000"/>
              <a:buFont typeface="Wingdings 2" panose="05020102010507070707" pitchFamily="18" charset="2"/>
              <a:buChar char=""/>
            </a:pPr>
            <a:endParaRPr lang="en-US" sz="4000" dirty="0">
              <a:solidFill>
                <a:schemeClr val="tx1"/>
              </a:solidFill>
              <a:latin typeface="Book Antiqua" panose="02040602050305030304" pitchFamily="18" charset="0"/>
            </a:endParaRPr>
          </a:p>
          <a:p>
            <a:pPr marL="365760" lvl="1" indent="0">
              <a:lnSpc>
                <a:spcPct val="120000"/>
              </a:lnSpc>
              <a:buClr>
                <a:schemeClr val="accent2">
                  <a:lumMod val="75000"/>
                </a:schemeClr>
              </a:buClr>
              <a:buSzPct val="100000"/>
              <a:buNone/>
            </a:pPr>
            <a:r>
              <a:rPr lang="en-US" sz="4000" dirty="0">
                <a:solidFill>
                  <a:schemeClr val="tx1"/>
                </a:solidFill>
                <a:latin typeface="Book Antiqua" panose="02040602050305030304" pitchFamily="18" charset="0"/>
              </a:rPr>
              <a:t>For more information visit: </a:t>
            </a:r>
            <a:r>
              <a:rPr lang="en-US" sz="4000" dirty="0">
                <a:solidFill>
                  <a:schemeClr val="tx1"/>
                </a:solidFill>
                <a:latin typeface="Book Antiqua" panose="02040602050305030304" pitchFamily="18" charset="0"/>
                <a:hlinkClick r:id="rId4">
                  <a:extLst>
                    <a:ext uri="{A12FA001-AC4F-418D-AE19-62706E023703}">
                      <ahyp:hlinkClr xmlns:ahyp="http://schemas.microsoft.com/office/drawing/2018/hyperlinkcolor" val="tx"/>
                    </a:ext>
                  </a:extLst>
                </a:hlinkClick>
              </a:rPr>
              <a:t>www.opm.gov</a:t>
            </a:r>
            <a:r>
              <a:rPr lang="en-US" sz="4000" dirty="0">
                <a:solidFill>
                  <a:schemeClr val="tx1"/>
                </a:solidFill>
                <a:latin typeface="Book Antiqua" panose="02040602050305030304" pitchFamily="18" charset="0"/>
              </a:rPr>
              <a:t>. For technicians interested in enrolling in this program, visit FSAFEDS.com. </a:t>
            </a:r>
          </a:p>
          <a:p>
            <a:pPr marL="365760" lvl="1" indent="0">
              <a:lnSpc>
                <a:spcPct val="120000"/>
              </a:lnSpc>
              <a:buClr>
                <a:schemeClr val="accent2">
                  <a:lumMod val="75000"/>
                </a:schemeClr>
              </a:buClr>
              <a:buSzPct val="100000"/>
              <a:buNone/>
            </a:pPr>
            <a:endParaRPr lang="en-US" sz="4000" dirty="0">
              <a:solidFill>
                <a:schemeClr val="tx1"/>
              </a:solidFill>
              <a:latin typeface="Book Antiqua" panose="02040602050305030304" pitchFamily="18" charset="0"/>
            </a:endParaRPr>
          </a:p>
          <a:p>
            <a:pPr marL="365760" lvl="1" indent="0">
              <a:lnSpc>
                <a:spcPct val="120000"/>
              </a:lnSpc>
              <a:buClr>
                <a:schemeClr val="accent2">
                  <a:lumMod val="75000"/>
                </a:schemeClr>
              </a:buClr>
              <a:buSzPct val="100000"/>
              <a:buNone/>
            </a:pPr>
            <a:r>
              <a:rPr lang="en-US" sz="4000" dirty="0">
                <a:solidFill>
                  <a:schemeClr val="tx1"/>
                </a:solidFill>
                <a:latin typeface="Book Antiqua" panose="02040602050305030304" pitchFamily="18" charset="0"/>
              </a:rPr>
              <a:t>It is important to keep in mind that if you don’t use your money, you lose it. </a:t>
            </a:r>
          </a:p>
          <a:p>
            <a:pPr marL="365760" lvl="1" indent="0">
              <a:lnSpc>
                <a:spcPct val="120000"/>
              </a:lnSpc>
              <a:buClr>
                <a:schemeClr val="accent2">
                  <a:lumMod val="75000"/>
                </a:schemeClr>
              </a:buClr>
              <a:buSzPct val="100000"/>
              <a:buNone/>
            </a:pPr>
            <a:endParaRPr lang="en-US" sz="4000" dirty="0">
              <a:latin typeface="Book Antiqua" panose="02040602050305030304" pitchFamily="18" charset="0"/>
            </a:endParaRPr>
          </a:p>
          <a:p>
            <a:pPr lvl="2">
              <a:buClr>
                <a:schemeClr val="accent2">
                  <a:lumMod val="75000"/>
                </a:schemeClr>
              </a:buClr>
              <a:buSzPct val="100000"/>
              <a:buFont typeface="Wingdings 2" panose="05020102010507070707" pitchFamily="18" charset="2"/>
              <a:buChar char=""/>
            </a:pPr>
            <a:r>
              <a:rPr lang="en-US" sz="4000" b="1" dirty="0">
                <a:solidFill>
                  <a:schemeClr val="bg1"/>
                </a:solidFill>
                <a:latin typeface="Book Antiqua" panose="02040602050305030304" pitchFamily="18" charset="0"/>
              </a:rPr>
              <a:t>Grace Period for DCFSA</a:t>
            </a:r>
          </a:p>
          <a:p>
            <a:pPr lvl="2">
              <a:buClr>
                <a:schemeClr val="accent2">
                  <a:lumMod val="75000"/>
                </a:schemeClr>
              </a:buClr>
              <a:buSzPct val="100000"/>
              <a:buFont typeface="Wingdings 2" panose="05020102010507070707" pitchFamily="18" charset="2"/>
              <a:buChar char=""/>
            </a:pPr>
            <a:r>
              <a:rPr lang="en-US" sz="4000" b="1" dirty="0">
                <a:solidFill>
                  <a:schemeClr val="bg1"/>
                </a:solidFill>
                <a:latin typeface="Book Antiqua" panose="02040602050305030304" pitchFamily="18" charset="0"/>
              </a:rPr>
              <a:t>Carry over up to $610 for HCFSA</a:t>
            </a:r>
          </a:p>
          <a:p>
            <a:pPr marL="777240" lvl="2" indent="0">
              <a:buNone/>
            </a:pPr>
            <a:endParaRPr lang="en-US" sz="4000" b="1" dirty="0">
              <a:latin typeface="Book Antiqua" panose="02040602050305030304" pitchFamily="18" charset="0"/>
            </a:endParaRPr>
          </a:p>
          <a:p>
            <a:pPr>
              <a:buFont typeface="Arial" charset="0"/>
              <a:buNone/>
            </a:pPr>
            <a:r>
              <a:rPr lang="en-US" sz="4000" b="1" dirty="0">
                <a:latin typeface="Book Antiqua" panose="02040602050305030304" pitchFamily="18" charset="0"/>
              </a:rPr>
              <a:t>		</a:t>
            </a:r>
            <a:r>
              <a:rPr lang="en-US" sz="4000" b="1" dirty="0">
                <a:solidFill>
                  <a:schemeClr val="bg1"/>
                </a:solidFill>
                <a:latin typeface="Book Antiqua" panose="02040602050305030304" pitchFamily="18" charset="0"/>
              </a:rPr>
              <a:t>(</a:t>
            </a:r>
            <a:r>
              <a:rPr lang="en-US" sz="4000" b="1" u="sng" dirty="0">
                <a:latin typeface="Book Antiqua" panose="02040602050305030304" pitchFamily="18" charset="0"/>
              </a:rPr>
              <a:t>Note: </a:t>
            </a:r>
            <a:r>
              <a:rPr lang="en-US" sz="4000" b="1" dirty="0">
                <a:solidFill>
                  <a:schemeClr val="bg1"/>
                </a:solidFill>
                <a:latin typeface="Book Antiqua" panose="02040602050305030304" pitchFamily="18" charset="0"/>
              </a:rPr>
              <a:t>It is completely voluntary)</a:t>
            </a:r>
          </a:p>
          <a:p>
            <a:pPr>
              <a:buFont typeface="Arial" charset="0"/>
              <a:buNone/>
            </a:pPr>
            <a:endParaRPr lang="en-US" sz="4000" b="1" i="1" dirty="0">
              <a:latin typeface="Book Antiqua" panose="02040602050305030304" pitchFamily="18" charset="0"/>
            </a:endParaRPr>
          </a:p>
          <a:p>
            <a:pPr>
              <a:buFont typeface="Arial" charset="0"/>
              <a:buNone/>
            </a:pPr>
            <a:r>
              <a:rPr lang="en-US" sz="4000" b="1" dirty="0">
                <a:solidFill>
                  <a:srgbClr val="FFFF66"/>
                </a:solidFill>
                <a:latin typeface="Book Antiqua" panose="02040602050305030304" pitchFamily="18" charset="0"/>
              </a:rPr>
              <a:t>		Clink the link for more information:</a:t>
            </a:r>
          </a:p>
          <a:p>
            <a:pPr algn="ctr">
              <a:buFont typeface="Arial" charset="0"/>
              <a:buNone/>
            </a:pPr>
            <a:r>
              <a:rPr lang="en-US" sz="4000" b="1" i="0" dirty="0">
                <a:solidFill>
                  <a:srgbClr val="0070C0"/>
                </a:solidFill>
                <a:effectLst/>
                <a:latin typeface="Book Antiqua" panose="02040602050305030304" pitchFamily="18" charset="0"/>
                <a:hlinkClick r:id="rId5">
                  <a:extLst>
                    <a:ext uri="{A12FA001-AC4F-418D-AE19-62706E023703}">
                      <ahyp:hlinkClr xmlns:ahyp="http://schemas.microsoft.com/office/drawing/2018/hyperlinkcolor" val="tx"/>
                    </a:ext>
                  </a:extLst>
                </a:hlinkClick>
              </a:rPr>
              <a:t>www.FSAFEDS.com</a:t>
            </a:r>
            <a:endParaRPr lang="en-US" sz="4000" b="1" dirty="0">
              <a:solidFill>
                <a:srgbClr val="0070C0"/>
              </a:solidFill>
              <a:latin typeface="Book Antiqua" panose="02040602050305030304" pitchFamily="18" charset="0"/>
            </a:endParaRPr>
          </a:p>
          <a:p>
            <a:pPr>
              <a:buFont typeface="Arial" charset="0"/>
              <a:buNone/>
            </a:pPr>
            <a:endParaRPr lang="en-US" sz="2400" dirty="0"/>
          </a:p>
        </p:txBody>
      </p:sp>
      <p:pic>
        <p:nvPicPr>
          <p:cNvPr id="5" name="Picture 4" descr="Website&#10;&#10;Description automatically generated with medium confidence">
            <a:extLst>
              <a:ext uri="{FF2B5EF4-FFF2-40B4-BE49-F238E27FC236}">
                <a16:creationId xmlns:a16="http://schemas.microsoft.com/office/drawing/2014/main" id="{8D3CEA94-41FA-A2A0-A954-D4E06D4B8D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0" y="1689197"/>
            <a:ext cx="3346704" cy="4330603"/>
          </a:xfrm>
          <a:prstGeom prst="rect">
            <a:avLst/>
          </a:prstGeom>
        </p:spPr>
      </p:pic>
      <p:pic>
        <p:nvPicPr>
          <p:cNvPr id="60" name="Audio 59">
            <a:hlinkClick r:id="" action="ppaction://media"/>
            <a:extLst>
              <a:ext uri="{FF2B5EF4-FFF2-40B4-BE49-F238E27FC236}">
                <a16:creationId xmlns:a16="http://schemas.microsoft.com/office/drawing/2014/main" id="{640B4711-CD74-0C00-A687-509FDDC9E63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
        <p:nvSpPr>
          <p:cNvPr id="4" name="Title 5">
            <a:extLst>
              <a:ext uri="{FF2B5EF4-FFF2-40B4-BE49-F238E27FC236}">
                <a16:creationId xmlns:a16="http://schemas.microsoft.com/office/drawing/2014/main" id="{6252910C-A89F-F31E-C109-1BB710134E75}"/>
              </a:ext>
            </a:extLst>
          </p:cNvPr>
          <p:cNvSpPr txBox="1">
            <a:spLocks/>
          </p:cNvSpPr>
          <p:nvPr/>
        </p:nvSpPr>
        <p:spPr>
          <a:xfrm>
            <a:off x="457200" y="235803"/>
            <a:ext cx="8229600" cy="914400"/>
          </a:xfrm>
          <a:prstGeom prst="rect">
            <a:avLst/>
          </a:prstGeom>
          <a:ln w="6350" cap="rnd">
            <a:noFill/>
          </a:ln>
        </p:spPr>
        <p:txBody>
          <a:bodyPr vert="horz" anchor="b" anchorCtr="0">
            <a:norm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fontAlgn="auto">
              <a:spcAft>
                <a:spcPts val="0"/>
              </a:spcAft>
            </a:pPr>
            <a:r>
              <a:rPr lang="en-US" sz="4400" b="1" dirty="0">
                <a:latin typeface="Book Antiqua" panose="02040602050305030304" pitchFamily="18" charset="0"/>
              </a:rPr>
              <a:t>FSAFEDS</a:t>
            </a:r>
          </a:p>
        </p:txBody>
      </p:sp>
    </p:spTree>
  </p:cSld>
  <p:clrMapOvr>
    <a:masterClrMapping/>
  </p:clrMapOvr>
  <mc:AlternateContent xmlns:mc="http://schemas.openxmlformats.org/markup-compatibility/2006" xmlns:p14="http://schemas.microsoft.com/office/powerpoint/2010/main">
    <mc:Choice Requires="p14">
      <p:transition spd="slow" p14:dur="2000" advTm="43190"/>
    </mc:Choice>
    <mc:Fallback xmlns="">
      <p:transition spd="slow" advTm="43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115849868"/>
              </p:ext>
            </p:extLst>
          </p:nvPr>
        </p:nvGraphicFramePr>
        <p:xfrm>
          <a:off x="152400" y="1600200"/>
          <a:ext cx="8839200" cy="4114798"/>
        </p:xfrm>
        <a:graphic>
          <a:graphicData uri="http://schemas.openxmlformats.org/drawingml/2006/table">
            <a:tbl>
              <a:tblPr firstRow="1" bandRow="1">
                <a:tableStyleId>{5C22544A-7EE6-4342-B048-85BDC9FD1C3A}</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423518">
                <a:tc>
                  <a:txBody>
                    <a:bodyPr/>
                    <a:lstStyle/>
                    <a:p>
                      <a:pPr algn="l"/>
                      <a:r>
                        <a:rPr lang="en-US" sz="1600" b="1">
                          <a:latin typeface="Book Antiqua" panose="02040602050305030304" pitchFamily="18" charset="0"/>
                        </a:rPr>
                        <a:t>Annual Tax Savings Example</a:t>
                      </a:r>
                      <a:endParaRPr lang="en-US" sz="1600">
                        <a:latin typeface="Book Antiqua" panose="02040602050305030304" pitchFamily="18" charset="0"/>
                      </a:endParaRPr>
                    </a:p>
                  </a:txBody>
                  <a:tcPr marL="47625" marR="47625" marT="47625" marB="47625"/>
                </a:tc>
                <a:tc>
                  <a:txBody>
                    <a:bodyPr/>
                    <a:lstStyle/>
                    <a:p>
                      <a:r>
                        <a:rPr lang="en-US" sz="1600" b="1">
                          <a:latin typeface="Book Antiqua" panose="02040602050305030304" pitchFamily="18" charset="0"/>
                        </a:rPr>
                        <a:t>With FSA</a:t>
                      </a:r>
                      <a:endParaRPr lang="en-US" sz="1600">
                        <a:latin typeface="Book Antiqua" panose="02040602050305030304" pitchFamily="18" charset="0"/>
                      </a:endParaRPr>
                    </a:p>
                  </a:txBody>
                  <a:tcPr marL="47625" marR="47625" marT="47625" marB="47625"/>
                </a:tc>
                <a:tc>
                  <a:txBody>
                    <a:bodyPr/>
                    <a:lstStyle/>
                    <a:p>
                      <a:r>
                        <a:rPr lang="en-US" sz="1600" b="1">
                          <a:latin typeface="Book Antiqua" panose="02040602050305030304" pitchFamily="18" charset="0"/>
                        </a:rPr>
                        <a:t>Without FSA</a:t>
                      </a:r>
                      <a:endParaRPr lang="en-US" sz="1600">
                        <a:latin typeface="Book Antiqua" panose="02040602050305030304" pitchFamily="18" charset="0"/>
                      </a:endParaRPr>
                    </a:p>
                  </a:txBody>
                  <a:tcPr marL="47625" marR="47625" marT="47625" marB="47625"/>
                </a:tc>
                <a:extLst>
                  <a:ext uri="{0D108BD9-81ED-4DB2-BD59-A6C34878D82A}">
                    <a16:rowId xmlns:a16="http://schemas.microsoft.com/office/drawing/2014/main" val="10000"/>
                  </a:ext>
                </a:extLst>
              </a:tr>
              <a:tr h="423518">
                <a:tc>
                  <a:txBody>
                    <a:bodyPr/>
                    <a:lstStyle/>
                    <a:p>
                      <a:r>
                        <a:rPr lang="en-US" sz="1600">
                          <a:latin typeface="Book Antiqua" panose="02040602050305030304" pitchFamily="18" charset="0"/>
                        </a:rPr>
                        <a:t>If your taxable income is:</a:t>
                      </a:r>
                    </a:p>
                  </a:txBody>
                  <a:tcPr marL="47625" marR="47625" marT="47625" marB="47625"/>
                </a:tc>
                <a:tc>
                  <a:txBody>
                    <a:bodyPr/>
                    <a:lstStyle/>
                    <a:p>
                      <a:r>
                        <a:rPr lang="en-US" sz="1600">
                          <a:latin typeface="Book Antiqua" panose="02040602050305030304" pitchFamily="18" charset="0"/>
                        </a:rPr>
                        <a:t>$50,000</a:t>
                      </a:r>
                    </a:p>
                  </a:txBody>
                  <a:tcPr marL="47625" marR="47625" marT="47625" marB="47625"/>
                </a:tc>
                <a:tc>
                  <a:txBody>
                    <a:bodyPr/>
                    <a:lstStyle/>
                    <a:p>
                      <a:r>
                        <a:rPr lang="en-US" sz="1600">
                          <a:latin typeface="Book Antiqua" panose="02040602050305030304" pitchFamily="18" charset="0"/>
                        </a:rPr>
                        <a:t>$50,000</a:t>
                      </a:r>
                    </a:p>
                  </a:txBody>
                  <a:tcPr marL="47625" marR="47625" marT="47625" marB="47625"/>
                </a:tc>
                <a:extLst>
                  <a:ext uri="{0D108BD9-81ED-4DB2-BD59-A6C34878D82A}">
                    <a16:rowId xmlns:a16="http://schemas.microsoft.com/office/drawing/2014/main" val="10001"/>
                  </a:ext>
                </a:extLst>
              </a:tr>
              <a:tr h="665736">
                <a:tc>
                  <a:txBody>
                    <a:bodyPr/>
                    <a:lstStyle/>
                    <a:p>
                      <a:r>
                        <a:rPr lang="en-US" sz="1600">
                          <a:latin typeface="Book Antiqua" panose="02040602050305030304" pitchFamily="18" charset="0"/>
                        </a:rPr>
                        <a:t>And you deposit this amount into an FSA:</a:t>
                      </a:r>
                    </a:p>
                  </a:txBody>
                  <a:tcPr marL="47625" marR="47625" marT="47625" marB="47625"/>
                </a:tc>
                <a:tc>
                  <a:txBody>
                    <a:bodyPr/>
                    <a:lstStyle/>
                    <a:p>
                      <a:r>
                        <a:rPr lang="en-US" sz="1600">
                          <a:latin typeface="Book Antiqua" panose="02040602050305030304" pitchFamily="18" charset="0"/>
                        </a:rPr>
                        <a:t>$2,000</a:t>
                      </a:r>
                    </a:p>
                  </a:txBody>
                  <a:tcPr marL="47625" marR="47625" marT="47625" marB="47625"/>
                </a:tc>
                <a:tc>
                  <a:txBody>
                    <a:bodyPr/>
                    <a:lstStyle/>
                    <a:p>
                      <a:r>
                        <a:rPr lang="en-US" sz="1600">
                          <a:latin typeface="Book Antiqua" panose="02040602050305030304" pitchFamily="18" charset="0"/>
                        </a:rPr>
                        <a:t>-$0-</a:t>
                      </a:r>
                    </a:p>
                  </a:txBody>
                  <a:tcPr marL="47625" marR="47625" marT="47625" marB="47625"/>
                </a:tc>
                <a:extLst>
                  <a:ext uri="{0D108BD9-81ED-4DB2-BD59-A6C34878D82A}">
                    <a16:rowId xmlns:a16="http://schemas.microsoft.com/office/drawing/2014/main" val="10002"/>
                  </a:ext>
                </a:extLst>
              </a:tr>
              <a:tr h="423518">
                <a:tc>
                  <a:txBody>
                    <a:bodyPr/>
                    <a:lstStyle/>
                    <a:p>
                      <a:r>
                        <a:rPr lang="en-US" sz="1600">
                          <a:latin typeface="Book Antiqua" panose="02040602050305030304" pitchFamily="18" charset="0"/>
                        </a:rPr>
                        <a:t>Your taxable income is now:</a:t>
                      </a:r>
                    </a:p>
                  </a:txBody>
                  <a:tcPr marL="47625" marR="47625" marT="47625" marB="47625"/>
                </a:tc>
                <a:tc>
                  <a:txBody>
                    <a:bodyPr/>
                    <a:lstStyle/>
                    <a:p>
                      <a:r>
                        <a:rPr lang="en-US" sz="1600">
                          <a:latin typeface="Book Antiqua" panose="02040602050305030304" pitchFamily="18" charset="0"/>
                        </a:rPr>
                        <a:t>$48,000</a:t>
                      </a:r>
                    </a:p>
                  </a:txBody>
                  <a:tcPr marL="47625" marR="47625" marT="47625" marB="47625"/>
                </a:tc>
                <a:tc>
                  <a:txBody>
                    <a:bodyPr/>
                    <a:lstStyle/>
                    <a:p>
                      <a:r>
                        <a:rPr lang="en-US" sz="1600">
                          <a:latin typeface="Book Antiqua" panose="02040602050305030304" pitchFamily="18" charset="0"/>
                        </a:rPr>
                        <a:t>$50,000</a:t>
                      </a:r>
                    </a:p>
                  </a:txBody>
                  <a:tcPr marL="47625" marR="47625" marT="47625" marB="47625"/>
                </a:tc>
                <a:extLst>
                  <a:ext uri="{0D108BD9-81ED-4DB2-BD59-A6C34878D82A}">
                    <a16:rowId xmlns:a16="http://schemas.microsoft.com/office/drawing/2014/main" val="10003"/>
                  </a:ext>
                </a:extLst>
              </a:tr>
              <a:tr h="665736">
                <a:tc>
                  <a:txBody>
                    <a:bodyPr/>
                    <a:lstStyle/>
                    <a:p>
                      <a:r>
                        <a:rPr lang="en-US" sz="1600">
                          <a:latin typeface="Book Antiqua" panose="02040602050305030304" pitchFamily="18" charset="0"/>
                        </a:rPr>
                        <a:t>Subtract Federal &amp; Social Security taxes:</a:t>
                      </a:r>
                    </a:p>
                  </a:txBody>
                  <a:tcPr marL="47625" marR="47625" marT="47625" marB="47625"/>
                </a:tc>
                <a:tc>
                  <a:txBody>
                    <a:bodyPr/>
                    <a:lstStyle/>
                    <a:p>
                      <a:r>
                        <a:rPr lang="en-US" sz="1600">
                          <a:latin typeface="Book Antiqua" panose="02040602050305030304" pitchFamily="18" charset="0"/>
                        </a:rPr>
                        <a:t>$13,807</a:t>
                      </a:r>
                    </a:p>
                  </a:txBody>
                  <a:tcPr marL="47625" marR="47625" marT="47625" marB="47625"/>
                </a:tc>
                <a:tc>
                  <a:txBody>
                    <a:bodyPr/>
                    <a:lstStyle/>
                    <a:p>
                      <a:r>
                        <a:rPr lang="en-US" sz="1600">
                          <a:latin typeface="Book Antiqua" panose="02040602050305030304" pitchFamily="18" charset="0"/>
                        </a:rPr>
                        <a:t>$14,383</a:t>
                      </a:r>
                    </a:p>
                  </a:txBody>
                  <a:tcPr marL="47625" marR="47625" marT="47625" marB="47625"/>
                </a:tc>
                <a:extLst>
                  <a:ext uri="{0D108BD9-81ED-4DB2-BD59-A6C34878D82A}">
                    <a16:rowId xmlns:a16="http://schemas.microsoft.com/office/drawing/2014/main" val="10004"/>
                  </a:ext>
                </a:extLst>
              </a:tr>
              <a:tr h="665736">
                <a:tc>
                  <a:txBody>
                    <a:bodyPr/>
                    <a:lstStyle/>
                    <a:p>
                      <a:r>
                        <a:rPr lang="en-US" sz="1600">
                          <a:latin typeface="Book Antiqua" panose="02040602050305030304" pitchFamily="18" charset="0"/>
                        </a:rPr>
                        <a:t>If you spend after-tax dollars for expenses:</a:t>
                      </a:r>
                    </a:p>
                  </a:txBody>
                  <a:tcPr marL="47625" marR="47625" marT="47625" marB="47625"/>
                </a:tc>
                <a:tc>
                  <a:txBody>
                    <a:bodyPr/>
                    <a:lstStyle/>
                    <a:p>
                      <a:r>
                        <a:rPr lang="en-US" sz="1600">
                          <a:latin typeface="Book Antiqua" panose="02040602050305030304" pitchFamily="18" charset="0"/>
                        </a:rPr>
                        <a:t>-$0-</a:t>
                      </a:r>
                    </a:p>
                  </a:txBody>
                  <a:tcPr marL="47625" marR="47625" marT="47625" marB="47625"/>
                </a:tc>
                <a:tc>
                  <a:txBody>
                    <a:bodyPr/>
                    <a:lstStyle/>
                    <a:p>
                      <a:r>
                        <a:rPr lang="en-US" sz="1600">
                          <a:latin typeface="Book Antiqua" panose="02040602050305030304" pitchFamily="18" charset="0"/>
                        </a:rPr>
                        <a:t>$2,000</a:t>
                      </a:r>
                    </a:p>
                  </a:txBody>
                  <a:tcPr marL="47625" marR="47625" marT="47625" marB="47625"/>
                </a:tc>
                <a:extLst>
                  <a:ext uri="{0D108BD9-81ED-4DB2-BD59-A6C34878D82A}">
                    <a16:rowId xmlns:a16="http://schemas.microsoft.com/office/drawing/2014/main" val="10005"/>
                  </a:ext>
                </a:extLst>
              </a:tr>
              <a:tr h="423518">
                <a:tc>
                  <a:txBody>
                    <a:bodyPr/>
                    <a:lstStyle/>
                    <a:p>
                      <a:r>
                        <a:rPr lang="en-US" sz="1600">
                          <a:latin typeface="Book Antiqua" panose="02040602050305030304" pitchFamily="18" charset="0"/>
                        </a:rPr>
                        <a:t>Your real spendable income is:</a:t>
                      </a:r>
                    </a:p>
                  </a:txBody>
                  <a:tcPr marL="47625" marR="47625" marT="47625" marB="47625"/>
                </a:tc>
                <a:tc>
                  <a:txBody>
                    <a:bodyPr/>
                    <a:lstStyle/>
                    <a:p>
                      <a:r>
                        <a:rPr lang="en-US" sz="1600">
                          <a:latin typeface="Book Antiqua" panose="02040602050305030304" pitchFamily="18" charset="0"/>
                        </a:rPr>
                        <a:t>$34,193</a:t>
                      </a:r>
                    </a:p>
                  </a:txBody>
                  <a:tcPr marL="47625" marR="47625" marT="47625" marB="47625"/>
                </a:tc>
                <a:tc>
                  <a:txBody>
                    <a:bodyPr/>
                    <a:lstStyle/>
                    <a:p>
                      <a:r>
                        <a:rPr lang="en-US" sz="1600">
                          <a:latin typeface="Book Antiqua" panose="02040602050305030304" pitchFamily="18" charset="0"/>
                        </a:rPr>
                        <a:t>$33,617</a:t>
                      </a:r>
                    </a:p>
                  </a:txBody>
                  <a:tcPr marL="47625" marR="47625" marT="47625" marB="47625"/>
                </a:tc>
                <a:extLst>
                  <a:ext uri="{0D108BD9-81ED-4DB2-BD59-A6C34878D82A}">
                    <a16:rowId xmlns:a16="http://schemas.microsoft.com/office/drawing/2014/main" val="10006"/>
                  </a:ext>
                </a:extLst>
              </a:tr>
              <a:tr h="423518">
                <a:tc>
                  <a:txBody>
                    <a:bodyPr/>
                    <a:lstStyle/>
                    <a:p>
                      <a:r>
                        <a:rPr lang="en-US" sz="1600" b="1">
                          <a:latin typeface="Book Antiqua" panose="02040602050305030304" pitchFamily="18" charset="0"/>
                        </a:rPr>
                        <a:t>Your tax savings:</a:t>
                      </a:r>
                      <a:endParaRPr lang="en-US" sz="1600">
                        <a:latin typeface="Book Antiqua" panose="02040602050305030304" pitchFamily="18" charset="0"/>
                      </a:endParaRPr>
                    </a:p>
                  </a:txBody>
                  <a:tcPr marL="47625" marR="47625" marT="47625" marB="47625"/>
                </a:tc>
                <a:tc>
                  <a:txBody>
                    <a:bodyPr/>
                    <a:lstStyle/>
                    <a:p>
                      <a:r>
                        <a:rPr lang="en-US" sz="1600" b="1">
                          <a:latin typeface="Book Antiqua" panose="02040602050305030304" pitchFamily="18" charset="0"/>
                        </a:rPr>
                        <a:t>$576</a:t>
                      </a:r>
                      <a:endParaRPr lang="en-US" sz="1600">
                        <a:latin typeface="Book Antiqua" panose="02040602050305030304" pitchFamily="18" charset="0"/>
                      </a:endParaRPr>
                    </a:p>
                  </a:txBody>
                  <a:tcPr marL="47625" marR="47625" marT="47625" marB="47625"/>
                </a:tc>
                <a:tc>
                  <a:txBody>
                    <a:bodyPr/>
                    <a:lstStyle/>
                    <a:p>
                      <a:r>
                        <a:rPr lang="en-US" sz="1600" b="1">
                          <a:latin typeface="Book Antiqua" panose="02040602050305030304" pitchFamily="18" charset="0"/>
                        </a:rPr>
                        <a:t>-$0-</a:t>
                      </a:r>
                      <a:endParaRPr lang="en-US" sz="1600">
                        <a:latin typeface="Book Antiqua" panose="02040602050305030304" pitchFamily="18" charset="0"/>
                      </a:endParaRPr>
                    </a:p>
                  </a:txBody>
                  <a:tcPr marL="47625" marR="47625" marT="47625" marB="47625"/>
                </a:tc>
                <a:extLst>
                  <a:ext uri="{0D108BD9-81ED-4DB2-BD59-A6C34878D82A}">
                    <a16:rowId xmlns:a16="http://schemas.microsoft.com/office/drawing/2014/main" val="10007"/>
                  </a:ext>
                </a:extLst>
              </a:tr>
            </a:tbl>
          </a:graphicData>
        </a:graphic>
      </p:graphicFrame>
      <p:sp>
        <p:nvSpPr>
          <p:cNvPr id="66562" name="Title 5"/>
          <p:cNvSpPr>
            <a:spLocks noGrp="1"/>
          </p:cNvSpPr>
          <p:nvPr>
            <p:ph type="title"/>
          </p:nvPr>
        </p:nvSpPr>
        <p:spPr>
          <a:xfrm>
            <a:off x="457200" y="235803"/>
            <a:ext cx="8229600" cy="914400"/>
          </a:xfrm>
        </p:spPr>
        <p:txBody>
          <a:bodyPr>
            <a:normAutofit/>
          </a:bodyPr>
          <a:lstStyle/>
          <a:p>
            <a:pPr algn="ctr"/>
            <a:r>
              <a:rPr lang="en-US" sz="4400" b="1" dirty="0">
                <a:latin typeface="Book Antiqua" panose="02040602050305030304" pitchFamily="18" charset="0"/>
              </a:rPr>
              <a:t>FSAFEDS</a:t>
            </a:r>
          </a:p>
        </p:txBody>
      </p:sp>
      <p:sp>
        <p:nvSpPr>
          <p:cNvPr id="66601" name="TextBox 5"/>
          <p:cNvSpPr txBox="1">
            <a:spLocks noChangeArrowheads="1"/>
          </p:cNvSpPr>
          <p:nvPr/>
        </p:nvSpPr>
        <p:spPr bwMode="auto">
          <a:xfrm>
            <a:off x="152400" y="5791200"/>
            <a:ext cx="8839200" cy="830997"/>
          </a:xfrm>
          <a:prstGeom prst="rect">
            <a:avLst/>
          </a:prstGeom>
          <a:noFill/>
          <a:ln w="9525">
            <a:noFill/>
            <a:miter lim="800000"/>
            <a:headEnd/>
            <a:tailEnd/>
          </a:ln>
        </p:spPr>
        <p:txBody>
          <a:bodyPr>
            <a:spAutoFit/>
          </a:bodyPr>
          <a:lstStyle/>
          <a:p>
            <a:r>
              <a:rPr lang="en-US" sz="1200" b="1" u="sng" dirty="0">
                <a:latin typeface="Book Antiqua" panose="02040602050305030304" pitchFamily="18" charset="0"/>
              </a:rPr>
              <a:t>Note:</a:t>
            </a:r>
            <a:r>
              <a:rPr lang="en-US" sz="1100" b="1" u="sng" dirty="0">
                <a:latin typeface="Book Antiqua" panose="02040602050305030304" pitchFamily="18" charset="0"/>
              </a:rPr>
              <a:t> </a:t>
            </a:r>
            <a:r>
              <a:rPr lang="en-US" sz="1200" b="1" dirty="0">
                <a:solidFill>
                  <a:schemeClr val="bg1"/>
                </a:solidFill>
                <a:latin typeface="Book Antiqua" panose="02040602050305030304" pitchFamily="18" charset="0"/>
              </a:rPr>
              <a:t>This example is intended to demonstrate a typical tax savings based on 27% Federal and 7.65% FICA taxes. </a:t>
            </a:r>
            <a:r>
              <a:rPr lang="en-US" sz="1200" b="1" dirty="0">
                <a:latin typeface="Book Antiqua" panose="02040602050305030304" pitchFamily="18" charset="0"/>
              </a:rPr>
              <a:t>Actual savings will vary based upon the retirement system in which you are enrolled </a:t>
            </a:r>
            <a:r>
              <a:rPr lang="en-US" sz="1200" b="1" dirty="0">
                <a:solidFill>
                  <a:schemeClr val="bg1"/>
                </a:solidFill>
                <a:latin typeface="Book Antiqua" panose="02040602050305030304" pitchFamily="18" charset="0"/>
              </a:rPr>
              <a:t>(CSRS or FERS), your state of residence, and your individual tax situation. In this example, the individual received $2,000 in services for $1,424 - a discount of almost 36%. </a:t>
            </a:r>
            <a:r>
              <a:rPr lang="en-US" sz="1200" b="1" u="sng" dirty="0">
                <a:solidFill>
                  <a:schemeClr val="bg1"/>
                </a:solidFill>
                <a:latin typeface="Book Antiqua" panose="02040602050305030304" pitchFamily="18" charset="0"/>
              </a:rPr>
              <a:t>You may also wish to consult a tax professional for more information on the tax implications of an FSA.</a:t>
            </a:r>
          </a:p>
        </p:txBody>
      </p:sp>
      <p:pic>
        <p:nvPicPr>
          <p:cNvPr id="39" name="Audio 38">
            <a:hlinkClick r:id="" action="ppaction://media"/>
            <a:extLst>
              <a:ext uri="{FF2B5EF4-FFF2-40B4-BE49-F238E27FC236}">
                <a16:creationId xmlns:a16="http://schemas.microsoft.com/office/drawing/2014/main" id="{40FE6E81-1AB8-A45C-68FF-F7B2112FA6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9615"/>
    </mc:Choice>
    <mc:Fallback xmlns="">
      <p:transition spd="slow" advTm="3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060356409"/>
              </p:ext>
            </p:extLst>
          </p:nvPr>
        </p:nvGraphicFramePr>
        <p:xfrm>
          <a:off x="152400" y="1600200"/>
          <a:ext cx="8763001" cy="5120640"/>
        </p:xfrm>
        <a:graphic>
          <a:graphicData uri="http://schemas.openxmlformats.org/drawingml/2006/table">
            <a:tbl>
              <a:tblPr firstRow="1" bandRow="1">
                <a:tableStyleId>{00A15C55-8517-42AA-B614-E9B94910E393}</a:tableStyleId>
              </a:tblPr>
              <a:tblGrid>
                <a:gridCol w="2434167">
                  <a:extLst>
                    <a:ext uri="{9D8B030D-6E8A-4147-A177-3AD203B41FA5}">
                      <a16:colId xmlns:a16="http://schemas.microsoft.com/office/drawing/2014/main" val="20000"/>
                    </a:ext>
                  </a:extLst>
                </a:gridCol>
                <a:gridCol w="1927049">
                  <a:extLst>
                    <a:ext uri="{9D8B030D-6E8A-4147-A177-3AD203B41FA5}">
                      <a16:colId xmlns:a16="http://schemas.microsoft.com/office/drawing/2014/main" val="20001"/>
                    </a:ext>
                  </a:extLst>
                </a:gridCol>
                <a:gridCol w="896584">
                  <a:extLst>
                    <a:ext uri="{9D8B030D-6E8A-4147-A177-3AD203B41FA5}">
                      <a16:colId xmlns:a16="http://schemas.microsoft.com/office/drawing/2014/main" val="20002"/>
                    </a:ext>
                  </a:extLst>
                </a:gridCol>
                <a:gridCol w="3505201">
                  <a:extLst>
                    <a:ext uri="{9D8B030D-6E8A-4147-A177-3AD203B41FA5}">
                      <a16:colId xmlns:a16="http://schemas.microsoft.com/office/drawing/2014/main" val="20003"/>
                    </a:ext>
                  </a:extLst>
                </a:gridCol>
              </a:tblGrid>
              <a:tr h="518160">
                <a:tc>
                  <a:txBody>
                    <a:bodyPr/>
                    <a:lstStyle/>
                    <a:p>
                      <a:r>
                        <a:rPr lang="en-US" sz="1400">
                          <a:latin typeface="Book Antiqua" panose="02040602050305030304" pitchFamily="18" charset="0"/>
                        </a:rPr>
                        <a:t>Condition/Type of Service/Expense</a:t>
                      </a:r>
                    </a:p>
                  </a:txBody>
                  <a:tcPr>
                    <a:solidFill>
                      <a:schemeClr val="bg2">
                        <a:lumMod val="60000"/>
                        <a:lumOff val="40000"/>
                      </a:schemeClr>
                    </a:solidFill>
                  </a:tcPr>
                </a:tc>
                <a:tc>
                  <a:txBody>
                    <a:bodyPr/>
                    <a:lstStyle/>
                    <a:p>
                      <a:r>
                        <a:rPr lang="en-US" sz="1400">
                          <a:latin typeface="Book Antiqua" panose="02040602050305030304" pitchFamily="18" charset="0"/>
                        </a:rPr>
                        <a:t>Account Type</a:t>
                      </a:r>
                    </a:p>
                  </a:txBody>
                  <a:tcPr>
                    <a:solidFill>
                      <a:schemeClr val="bg2">
                        <a:lumMod val="60000"/>
                        <a:lumOff val="40000"/>
                      </a:schemeClr>
                    </a:solidFill>
                  </a:tcPr>
                </a:tc>
                <a:tc>
                  <a:txBody>
                    <a:bodyPr/>
                    <a:lstStyle/>
                    <a:p>
                      <a:r>
                        <a:rPr lang="en-US" sz="1400">
                          <a:latin typeface="Book Antiqua" panose="02040602050305030304" pitchFamily="18" charset="0"/>
                        </a:rPr>
                        <a:t>Eligible</a:t>
                      </a:r>
                      <a:br>
                        <a:rPr lang="en-US" sz="1400">
                          <a:latin typeface="Book Antiqua" panose="02040602050305030304" pitchFamily="18" charset="0"/>
                        </a:rPr>
                      </a:br>
                      <a:r>
                        <a:rPr lang="en-US" sz="1400">
                          <a:latin typeface="Book Antiqua" panose="02040602050305030304" pitchFamily="18" charset="0"/>
                        </a:rPr>
                        <a:t>Expense</a:t>
                      </a:r>
                    </a:p>
                  </a:txBody>
                  <a:tcPr>
                    <a:solidFill>
                      <a:schemeClr val="bg2">
                        <a:lumMod val="60000"/>
                        <a:lumOff val="40000"/>
                      </a:schemeClr>
                    </a:solidFill>
                  </a:tcPr>
                </a:tc>
                <a:tc>
                  <a:txBody>
                    <a:bodyPr/>
                    <a:lstStyle/>
                    <a:p>
                      <a:r>
                        <a:rPr lang="en-US" sz="1400">
                          <a:latin typeface="Book Antiqua" panose="02040602050305030304" pitchFamily="18" charset="0"/>
                        </a:rPr>
                        <a:t>Remarks</a:t>
                      </a:r>
                    </a:p>
                  </a:txBody>
                  <a:tcPr>
                    <a:solidFill>
                      <a:schemeClr val="bg2">
                        <a:lumMod val="60000"/>
                        <a:lumOff val="40000"/>
                      </a:schemeClr>
                    </a:solidFill>
                  </a:tcPr>
                </a:tc>
                <a:extLst>
                  <a:ext uri="{0D108BD9-81ED-4DB2-BD59-A6C34878D82A}">
                    <a16:rowId xmlns:a16="http://schemas.microsoft.com/office/drawing/2014/main" val="10000"/>
                  </a:ext>
                </a:extLst>
              </a:tr>
              <a:tr h="518160">
                <a:tc>
                  <a:txBody>
                    <a:bodyPr/>
                    <a:lstStyle/>
                    <a:p>
                      <a:r>
                        <a:rPr lang="en-US" sz="1400">
                          <a:latin typeface="Book Antiqua" panose="02040602050305030304" pitchFamily="18" charset="0"/>
                        </a:rPr>
                        <a:t>AMBULANCE</a:t>
                      </a:r>
                    </a:p>
                  </a:txBody>
                  <a:tcPr marL="0" marR="0" marT="0" marB="0">
                    <a:solidFill>
                      <a:schemeClr val="bg2">
                        <a:lumMod val="20000"/>
                        <a:lumOff val="80000"/>
                      </a:schemeClr>
                    </a:solidFill>
                  </a:tcPr>
                </a:tc>
                <a:tc>
                  <a:txBody>
                    <a:bodyPr/>
                    <a:lstStyle/>
                    <a:p>
                      <a:pPr algn="ctr"/>
                      <a:r>
                        <a:rPr lang="en-US" sz="1400">
                          <a:latin typeface="Book Antiqua" panose="02040602050305030304" pitchFamily="18" charset="0"/>
                        </a:rPr>
                        <a:t>HCFSA</a:t>
                      </a:r>
                    </a:p>
                  </a:txBody>
                  <a:tcPr marL="0" marR="0" marT="0" marB="0">
                    <a:solidFill>
                      <a:schemeClr val="bg2">
                        <a:lumMod val="20000"/>
                        <a:lumOff val="80000"/>
                      </a:schemeClr>
                    </a:solidFill>
                  </a:tcPr>
                </a:tc>
                <a:tc>
                  <a:txBody>
                    <a:bodyPr/>
                    <a:lstStyle/>
                    <a:p>
                      <a:pPr algn="ctr"/>
                      <a:r>
                        <a:rPr lang="en-US" sz="1400">
                          <a:latin typeface="Book Antiqua" panose="02040602050305030304" pitchFamily="18" charset="0"/>
                        </a:rPr>
                        <a:t>X</a:t>
                      </a:r>
                    </a:p>
                  </a:txBody>
                  <a:tcPr marL="0" marR="0" marT="0" marB="0">
                    <a:solidFill>
                      <a:schemeClr val="bg2">
                        <a:lumMod val="20000"/>
                        <a:lumOff val="80000"/>
                      </a:schemeClr>
                    </a:solidFill>
                  </a:tcPr>
                </a:tc>
                <a:tc>
                  <a:txBody>
                    <a:bodyPr/>
                    <a:lstStyle/>
                    <a:p>
                      <a:r>
                        <a:rPr lang="en-US" sz="1400">
                          <a:latin typeface="Book Antiqua" panose="02040602050305030304" pitchFamily="18" charset="0"/>
                        </a:rPr>
                        <a:t>----</a:t>
                      </a:r>
                    </a:p>
                  </a:txBody>
                  <a:tcPr>
                    <a:solidFill>
                      <a:schemeClr val="bg2">
                        <a:lumMod val="20000"/>
                        <a:lumOff val="80000"/>
                      </a:schemeClr>
                    </a:solidFill>
                  </a:tcPr>
                </a:tc>
                <a:extLst>
                  <a:ext uri="{0D108BD9-81ED-4DB2-BD59-A6C34878D82A}">
                    <a16:rowId xmlns:a16="http://schemas.microsoft.com/office/drawing/2014/main" val="10001"/>
                  </a:ext>
                </a:extLst>
              </a:tr>
              <a:tr h="518160">
                <a:tc>
                  <a:txBody>
                    <a:bodyPr/>
                    <a:lstStyle/>
                    <a:p>
                      <a:r>
                        <a:rPr lang="en-US" sz="1400">
                          <a:latin typeface="Book Antiqua" panose="02040602050305030304" pitchFamily="18" charset="0"/>
                        </a:rPr>
                        <a:t>ALCOHOLISM/DRUG/SUBSTANCE ABUSE</a:t>
                      </a:r>
                      <a:r>
                        <a:rPr lang="en-US" sz="1400" baseline="0">
                          <a:latin typeface="Book Antiqua" panose="02040602050305030304" pitchFamily="18" charset="0"/>
                        </a:rPr>
                        <a:t> TREATMENT</a:t>
                      </a:r>
                      <a:endParaRPr lang="en-US" sz="1400">
                        <a:latin typeface="Book Antiqua" panose="02040602050305030304" pitchFamily="18" charset="0"/>
                      </a:endParaRPr>
                    </a:p>
                  </a:txBody>
                  <a:tcPr marL="0" marR="0" marT="0" marB="0" anchor="ctr">
                    <a:solidFill>
                      <a:schemeClr val="bg2">
                        <a:lumMod val="40000"/>
                        <a:lumOff val="60000"/>
                      </a:schemeClr>
                    </a:solidFill>
                  </a:tcPr>
                </a:tc>
                <a:tc>
                  <a:txBody>
                    <a:bodyPr/>
                    <a:lstStyle/>
                    <a:p>
                      <a:pPr algn="ctr"/>
                      <a:r>
                        <a:rPr lang="en-US" sz="1400">
                          <a:latin typeface="Book Antiqua" panose="02040602050305030304" pitchFamily="18" charset="0"/>
                        </a:rPr>
                        <a:t>HCFSA</a:t>
                      </a:r>
                    </a:p>
                  </a:txBody>
                  <a:tcPr>
                    <a:solidFill>
                      <a:schemeClr val="bg2">
                        <a:lumMod val="40000"/>
                        <a:lumOff val="60000"/>
                      </a:schemeClr>
                    </a:solidFill>
                  </a:tcPr>
                </a:tc>
                <a:tc>
                  <a:txBody>
                    <a:bodyPr/>
                    <a:lstStyle/>
                    <a:p>
                      <a:pPr algn="ctr"/>
                      <a:r>
                        <a:rPr lang="en-US" sz="1400">
                          <a:latin typeface="Book Antiqua" panose="02040602050305030304" pitchFamily="18" charset="0"/>
                        </a:rPr>
                        <a:t>X</a:t>
                      </a:r>
                    </a:p>
                  </a:txBody>
                  <a:tcPr>
                    <a:solidFill>
                      <a:schemeClr val="bg2">
                        <a:lumMod val="40000"/>
                        <a:lumOff val="60000"/>
                      </a:schemeClr>
                    </a:solidFill>
                  </a:tcPr>
                </a:tc>
                <a:tc>
                  <a:txBody>
                    <a:bodyPr/>
                    <a:lstStyle/>
                    <a:p>
                      <a:pPr algn="l"/>
                      <a:r>
                        <a:rPr lang="en-US" sz="1400">
                          <a:latin typeface="Book Antiqua" panose="02040602050305030304" pitchFamily="18" charset="0"/>
                        </a:rPr>
                        <a:t>Inpatient</a:t>
                      </a:r>
                      <a:r>
                        <a:rPr lang="en-US" sz="1400" baseline="0">
                          <a:latin typeface="Book Antiqua" panose="02040602050305030304" pitchFamily="18" charset="0"/>
                        </a:rPr>
                        <a:t> treatment, outpatient care, transportation </a:t>
                      </a:r>
                      <a:endParaRPr lang="en-US" sz="1400">
                        <a:latin typeface="Book Antiqua" panose="02040602050305030304" pitchFamily="18" charset="0"/>
                      </a:endParaRPr>
                    </a:p>
                  </a:txBody>
                  <a:tcPr>
                    <a:solidFill>
                      <a:schemeClr val="bg2">
                        <a:lumMod val="40000"/>
                        <a:lumOff val="60000"/>
                      </a:schemeClr>
                    </a:solidFill>
                  </a:tcPr>
                </a:tc>
                <a:extLst>
                  <a:ext uri="{0D108BD9-81ED-4DB2-BD59-A6C34878D82A}">
                    <a16:rowId xmlns:a16="http://schemas.microsoft.com/office/drawing/2014/main" val="10002"/>
                  </a:ext>
                </a:extLst>
              </a:tr>
              <a:tr h="518160">
                <a:tc>
                  <a:txBody>
                    <a:bodyPr/>
                    <a:lstStyle/>
                    <a:p>
                      <a:r>
                        <a:rPr lang="en-US" sz="1400">
                          <a:latin typeface="Book Antiqua" panose="02040602050305030304" pitchFamily="18" charset="0"/>
                        </a:rPr>
                        <a:t>BAN-AIDS/BANDAGES</a:t>
                      </a:r>
                    </a:p>
                  </a:txBody>
                  <a:tcPr marL="0" marR="0" marT="0" marB="0">
                    <a:solidFill>
                      <a:schemeClr val="bg2">
                        <a:lumMod val="20000"/>
                        <a:lumOff val="80000"/>
                      </a:schemeClr>
                    </a:solidFill>
                  </a:tcPr>
                </a:tc>
                <a:tc>
                  <a:txBody>
                    <a:bodyPr/>
                    <a:lstStyle/>
                    <a:p>
                      <a:pPr algn="ctr"/>
                      <a:r>
                        <a:rPr lang="en-US" sz="1400">
                          <a:latin typeface="Book Antiqua" panose="02040602050305030304" pitchFamily="18" charset="0"/>
                        </a:rPr>
                        <a:t>HCFSA</a:t>
                      </a:r>
                    </a:p>
                  </a:txBody>
                  <a:tcPr marL="0" marR="0" marT="0" marB="0">
                    <a:solidFill>
                      <a:schemeClr val="bg2">
                        <a:lumMod val="20000"/>
                        <a:lumOff val="80000"/>
                      </a:schemeClr>
                    </a:solidFill>
                  </a:tcPr>
                </a:tc>
                <a:tc>
                  <a:txBody>
                    <a:bodyPr/>
                    <a:lstStyle/>
                    <a:p>
                      <a:pPr algn="ctr"/>
                      <a:r>
                        <a:rPr lang="en-US" sz="1400">
                          <a:latin typeface="Book Antiqua" panose="02040602050305030304" pitchFamily="18" charset="0"/>
                        </a:rPr>
                        <a:t>X</a:t>
                      </a:r>
                    </a:p>
                  </a:txBody>
                  <a:tcPr marL="0" marR="0" marT="0" marB="0">
                    <a:solidFill>
                      <a:schemeClr val="bg2">
                        <a:lumMod val="20000"/>
                        <a:lumOff val="80000"/>
                      </a:schemeClr>
                    </a:solidFill>
                  </a:tcPr>
                </a:tc>
                <a:tc>
                  <a:txBody>
                    <a:bodyPr/>
                    <a:lstStyle/>
                    <a:p>
                      <a:endParaRPr lang="en-US" sz="1400">
                        <a:latin typeface="Book Antiqua" panose="02040602050305030304" pitchFamily="18" charset="0"/>
                      </a:endParaRPr>
                    </a:p>
                  </a:txBody>
                  <a:tcPr>
                    <a:solidFill>
                      <a:schemeClr val="bg2">
                        <a:lumMod val="20000"/>
                        <a:lumOff val="80000"/>
                      </a:schemeClr>
                    </a:solidFill>
                  </a:tcPr>
                </a:tc>
                <a:extLst>
                  <a:ext uri="{0D108BD9-81ED-4DB2-BD59-A6C34878D82A}">
                    <a16:rowId xmlns:a16="http://schemas.microsoft.com/office/drawing/2014/main" val="10003"/>
                  </a:ext>
                </a:extLst>
              </a:tr>
              <a:tr h="518160">
                <a:tc>
                  <a:txBody>
                    <a:bodyPr/>
                    <a:lstStyle/>
                    <a:p>
                      <a:r>
                        <a:rPr lang="en-US" sz="1400">
                          <a:latin typeface="Book Antiqua" panose="02040602050305030304" pitchFamily="18" charset="0"/>
                        </a:rPr>
                        <a:t>BEFORE AND AFTER-SCHOOL</a:t>
                      </a:r>
                      <a:r>
                        <a:rPr lang="en-US" sz="1400" baseline="0">
                          <a:latin typeface="Book Antiqua" panose="02040602050305030304" pitchFamily="18" charset="0"/>
                        </a:rPr>
                        <a:t> CARE</a:t>
                      </a:r>
                      <a:endParaRPr lang="en-US" sz="1400">
                        <a:latin typeface="Book Antiqua" panose="02040602050305030304" pitchFamily="18" charset="0"/>
                      </a:endParaRPr>
                    </a:p>
                  </a:txBody>
                  <a:tcPr marL="0" marR="0" marT="0" marB="0">
                    <a:solidFill>
                      <a:schemeClr val="bg2">
                        <a:lumMod val="40000"/>
                        <a:lumOff val="60000"/>
                      </a:schemeClr>
                    </a:solidFill>
                  </a:tcPr>
                </a:tc>
                <a:tc>
                  <a:txBody>
                    <a:bodyPr/>
                    <a:lstStyle/>
                    <a:p>
                      <a:pPr algn="ctr"/>
                      <a:r>
                        <a:rPr lang="en-US" sz="1400">
                          <a:latin typeface="Book Antiqua" panose="02040602050305030304" pitchFamily="18" charset="0"/>
                        </a:rPr>
                        <a:t>DCFSA</a:t>
                      </a:r>
                    </a:p>
                  </a:txBody>
                  <a:tcPr marL="0" marR="0" marT="0" marB="0">
                    <a:solidFill>
                      <a:schemeClr val="bg2">
                        <a:lumMod val="40000"/>
                        <a:lumOff val="60000"/>
                      </a:schemeClr>
                    </a:solidFill>
                  </a:tcPr>
                </a:tc>
                <a:tc>
                  <a:txBody>
                    <a:bodyPr/>
                    <a:lstStyle/>
                    <a:p>
                      <a:pPr algn="ctr"/>
                      <a:r>
                        <a:rPr lang="en-US" sz="1400">
                          <a:latin typeface="Book Antiqua" panose="02040602050305030304" pitchFamily="18" charset="0"/>
                        </a:rPr>
                        <a:t>X</a:t>
                      </a:r>
                    </a:p>
                  </a:txBody>
                  <a:tcPr marL="0" marR="0" marT="0" marB="0">
                    <a:solidFill>
                      <a:schemeClr val="bg2">
                        <a:lumMod val="40000"/>
                        <a:lumOff val="60000"/>
                      </a:schemeClr>
                    </a:solidFill>
                  </a:tcPr>
                </a:tc>
                <a:tc>
                  <a:txBody>
                    <a:bodyPr/>
                    <a:lstStyle/>
                    <a:p>
                      <a:r>
                        <a:rPr lang="en-US" sz="1400">
                          <a:latin typeface="Book Antiqua" panose="02040602050305030304" pitchFamily="18" charset="0"/>
                        </a:rPr>
                        <a:t>Child must be under 13 or one who is incapable of self care and can be claimed on your Federa</a:t>
                      </a:r>
                      <a:r>
                        <a:rPr lang="en-US" sz="1400" baseline="0">
                          <a:latin typeface="Book Antiqua" panose="02040602050305030304" pitchFamily="18" charset="0"/>
                        </a:rPr>
                        <a:t>l Income Tax Return.</a:t>
                      </a:r>
                      <a:endParaRPr lang="en-US" sz="1400">
                        <a:latin typeface="Book Antiqua" panose="02040602050305030304" pitchFamily="18" charset="0"/>
                      </a:endParaRPr>
                    </a:p>
                  </a:txBody>
                  <a:tcPr>
                    <a:solidFill>
                      <a:schemeClr val="bg2">
                        <a:lumMod val="40000"/>
                        <a:lumOff val="60000"/>
                      </a:schemeClr>
                    </a:solidFill>
                  </a:tcPr>
                </a:tc>
                <a:extLst>
                  <a:ext uri="{0D108BD9-81ED-4DB2-BD59-A6C34878D82A}">
                    <a16:rowId xmlns:a16="http://schemas.microsoft.com/office/drawing/2014/main" val="10004"/>
                  </a:ext>
                </a:extLst>
              </a:tr>
              <a:tr h="518160">
                <a:tc>
                  <a:txBody>
                    <a:bodyPr/>
                    <a:lstStyle/>
                    <a:p>
                      <a:r>
                        <a:rPr lang="en-US" sz="1400">
                          <a:latin typeface="Book Antiqua" panose="02040602050305030304" pitchFamily="18" charset="0"/>
                        </a:rPr>
                        <a:t>CAMPS, summer or holiday (Day)</a:t>
                      </a:r>
                    </a:p>
                  </a:txBody>
                  <a:tcPr marL="0" marR="0" marT="0" marB="0">
                    <a:solidFill>
                      <a:schemeClr val="bg2">
                        <a:lumMod val="20000"/>
                        <a:lumOff val="80000"/>
                      </a:schemeClr>
                    </a:solidFill>
                  </a:tcPr>
                </a:tc>
                <a:tc>
                  <a:txBody>
                    <a:bodyPr/>
                    <a:lstStyle/>
                    <a:p>
                      <a:pPr algn="ctr"/>
                      <a:r>
                        <a:rPr lang="en-US" sz="1400">
                          <a:latin typeface="Book Antiqua" panose="02040602050305030304" pitchFamily="18" charset="0"/>
                        </a:rPr>
                        <a:t>DCFSA</a:t>
                      </a:r>
                    </a:p>
                  </a:txBody>
                  <a:tcPr marL="0" marR="0" marT="0" marB="0">
                    <a:solidFill>
                      <a:schemeClr val="bg2">
                        <a:lumMod val="20000"/>
                        <a:lumOff val="80000"/>
                      </a:schemeClr>
                    </a:solidFill>
                  </a:tcPr>
                </a:tc>
                <a:tc>
                  <a:txBody>
                    <a:bodyPr/>
                    <a:lstStyle/>
                    <a:p>
                      <a:pPr algn="ctr"/>
                      <a:r>
                        <a:rPr lang="en-US" sz="1400">
                          <a:latin typeface="Book Antiqua" panose="02040602050305030304" pitchFamily="18" charset="0"/>
                        </a:rPr>
                        <a:t>X</a:t>
                      </a:r>
                    </a:p>
                  </a:txBody>
                  <a:tcPr marL="0" marR="0" marT="0" marB="0">
                    <a:solidFill>
                      <a:schemeClr val="bg2">
                        <a:lumMod val="20000"/>
                        <a:lumOff val="80000"/>
                      </a:schemeClr>
                    </a:solidFill>
                  </a:tcPr>
                </a:tc>
                <a:tc>
                  <a:txBody>
                    <a:bodyPr/>
                    <a:lstStyle/>
                    <a:p>
                      <a:r>
                        <a:rPr lang="en-US" sz="1400">
                          <a:latin typeface="Book Antiqua" panose="02040602050305030304" pitchFamily="18" charset="0"/>
                        </a:rPr>
                        <a:t>Child must be under 13 or one who is incapable of self care and can be claimed on your Federa</a:t>
                      </a:r>
                      <a:r>
                        <a:rPr lang="en-US" sz="1400" baseline="0">
                          <a:latin typeface="Book Antiqua" panose="02040602050305030304" pitchFamily="18" charset="0"/>
                        </a:rPr>
                        <a:t>l Income Tax Return.</a:t>
                      </a:r>
                    </a:p>
                    <a:p>
                      <a:endParaRPr lang="en-US" sz="1400" baseline="0">
                        <a:latin typeface="Book Antiqua" panose="02040602050305030304" pitchFamily="18" charset="0"/>
                      </a:endParaRPr>
                    </a:p>
                    <a:p>
                      <a:r>
                        <a:rPr lang="en-US" sz="1400" baseline="0">
                          <a:latin typeface="Book Antiqua" panose="02040602050305030304" pitchFamily="18" charset="0"/>
                        </a:rPr>
                        <a:t>Payment in advance is not covered. You can only be reimbursed for expenses that have been incurred</a:t>
                      </a:r>
                      <a:endParaRPr lang="en-US" sz="1400">
                        <a:latin typeface="Book Antiqua" panose="02040602050305030304" pitchFamily="18" charset="0"/>
                      </a:endParaRPr>
                    </a:p>
                  </a:txBody>
                  <a:tcPr>
                    <a:solidFill>
                      <a:schemeClr val="bg2">
                        <a:lumMod val="20000"/>
                        <a:lumOff val="80000"/>
                      </a:schemeClr>
                    </a:solidFill>
                  </a:tcPr>
                </a:tc>
                <a:extLst>
                  <a:ext uri="{0D108BD9-81ED-4DB2-BD59-A6C34878D82A}">
                    <a16:rowId xmlns:a16="http://schemas.microsoft.com/office/drawing/2014/main" val="10005"/>
                  </a:ext>
                </a:extLst>
              </a:tr>
              <a:tr h="518160">
                <a:tc>
                  <a:txBody>
                    <a:bodyPr/>
                    <a:lstStyle/>
                    <a:p>
                      <a:r>
                        <a:rPr lang="en-US" sz="1400">
                          <a:latin typeface="Book Antiqua" panose="02040602050305030304" pitchFamily="18" charset="0"/>
                        </a:rPr>
                        <a:t>CONTACT-LENSES</a:t>
                      </a:r>
                    </a:p>
                  </a:txBody>
                  <a:tcPr marL="0" marR="0" marT="0" marB="0">
                    <a:solidFill>
                      <a:schemeClr val="bg2">
                        <a:lumMod val="40000"/>
                        <a:lumOff val="60000"/>
                      </a:schemeClr>
                    </a:solidFill>
                  </a:tcPr>
                </a:tc>
                <a:tc>
                  <a:txBody>
                    <a:bodyPr/>
                    <a:lstStyle/>
                    <a:p>
                      <a:pPr algn="ctr"/>
                      <a:r>
                        <a:rPr lang="en-US" sz="1400">
                          <a:latin typeface="Book Antiqua" panose="02040602050305030304" pitchFamily="18" charset="0"/>
                        </a:rPr>
                        <a:t>HCFSA</a:t>
                      </a:r>
                    </a:p>
                    <a:p>
                      <a:pPr algn="ctr"/>
                      <a:r>
                        <a:rPr lang="en-US" sz="1400">
                          <a:latin typeface="Book Antiqua" panose="02040602050305030304" pitchFamily="18" charset="0"/>
                        </a:rPr>
                        <a:t>LEX</a:t>
                      </a:r>
                      <a:r>
                        <a:rPr lang="en-US" sz="1400" baseline="0">
                          <a:latin typeface="Book Antiqua" panose="02040602050305030304" pitchFamily="18" charset="0"/>
                        </a:rPr>
                        <a:t> HCFSA</a:t>
                      </a:r>
                      <a:endParaRPr lang="en-US" sz="1400">
                        <a:latin typeface="Book Antiqua" panose="02040602050305030304" pitchFamily="18" charset="0"/>
                      </a:endParaRPr>
                    </a:p>
                  </a:txBody>
                  <a:tcPr marL="0" marR="0" marT="0" marB="0">
                    <a:solidFill>
                      <a:schemeClr val="bg2">
                        <a:lumMod val="40000"/>
                        <a:lumOff val="60000"/>
                      </a:schemeClr>
                    </a:solidFill>
                  </a:tcPr>
                </a:tc>
                <a:tc>
                  <a:txBody>
                    <a:bodyPr/>
                    <a:lstStyle/>
                    <a:p>
                      <a:pPr algn="ctr"/>
                      <a:r>
                        <a:rPr lang="en-US" sz="1400">
                          <a:latin typeface="Book Antiqua" panose="02040602050305030304" pitchFamily="18" charset="0"/>
                        </a:rPr>
                        <a:t>X</a:t>
                      </a:r>
                    </a:p>
                  </a:txBody>
                  <a:tcPr marL="0" marR="0" marT="0" marB="0">
                    <a:solidFill>
                      <a:schemeClr val="bg2">
                        <a:lumMod val="40000"/>
                        <a:lumOff val="60000"/>
                      </a:schemeClr>
                    </a:solidFill>
                  </a:tcPr>
                </a:tc>
                <a:tc>
                  <a:txBody>
                    <a:bodyPr/>
                    <a:lstStyle/>
                    <a:p>
                      <a:r>
                        <a:rPr lang="en-US" sz="1400">
                          <a:latin typeface="Book Antiqua" panose="02040602050305030304" pitchFamily="18" charset="0"/>
                        </a:rPr>
                        <a:t>Contact</a:t>
                      </a:r>
                      <a:r>
                        <a:rPr lang="en-US" sz="1400" baseline="0">
                          <a:latin typeface="Book Antiqua" panose="02040602050305030304" pitchFamily="18" charset="0"/>
                        </a:rPr>
                        <a:t> lenses, cleaning and soaking solutions and lens storage cases are all eligible for reimbursement</a:t>
                      </a:r>
                      <a:endParaRPr lang="en-US" sz="1400">
                        <a:latin typeface="Book Antiqua" panose="02040602050305030304" pitchFamily="18" charset="0"/>
                      </a:endParaRPr>
                    </a:p>
                  </a:txBody>
                  <a:tcPr>
                    <a:solidFill>
                      <a:schemeClr val="bg2">
                        <a:lumMod val="40000"/>
                        <a:lumOff val="60000"/>
                      </a:schemeClr>
                    </a:solidFill>
                  </a:tcPr>
                </a:tc>
                <a:extLst>
                  <a:ext uri="{0D108BD9-81ED-4DB2-BD59-A6C34878D82A}">
                    <a16:rowId xmlns:a16="http://schemas.microsoft.com/office/drawing/2014/main" val="10006"/>
                  </a:ext>
                </a:extLst>
              </a:tr>
            </a:tbl>
          </a:graphicData>
        </a:graphic>
      </p:graphicFrame>
      <p:sp>
        <p:nvSpPr>
          <p:cNvPr id="67586" name="Title 2"/>
          <p:cNvSpPr>
            <a:spLocks noGrp="1"/>
          </p:cNvSpPr>
          <p:nvPr>
            <p:ph type="title"/>
          </p:nvPr>
        </p:nvSpPr>
        <p:spPr>
          <a:xfrm>
            <a:off x="419100" y="382424"/>
            <a:ext cx="8229600" cy="1219200"/>
          </a:xfrm>
        </p:spPr>
        <p:txBody>
          <a:bodyPr>
            <a:noAutofit/>
          </a:bodyPr>
          <a:lstStyle/>
          <a:p>
            <a:pPr algn="ctr"/>
            <a:r>
              <a:rPr lang="en-US" sz="3500" b="1">
                <a:latin typeface="Book Antiqua" panose="02040602050305030304" pitchFamily="18" charset="0"/>
              </a:rPr>
              <a:t>Example of Reimbursements</a:t>
            </a:r>
            <a:br>
              <a:rPr lang="en-US" sz="3500" b="1">
                <a:latin typeface="Book Antiqua" panose="02040602050305030304" pitchFamily="18" charset="0"/>
              </a:rPr>
            </a:br>
            <a:r>
              <a:rPr lang="en-US" sz="3500" b="1">
                <a:latin typeface="Book Antiqua" panose="02040602050305030304" pitchFamily="18" charset="0"/>
              </a:rPr>
              <a:t>Eligible Expenses </a:t>
            </a:r>
            <a:br>
              <a:rPr lang="en-US" sz="3500" b="1">
                <a:latin typeface="Book Antiqua" panose="02040602050305030304" pitchFamily="18" charset="0"/>
              </a:rPr>
            </a:br>
            <a:r>
              <a:rPr lang="en-US" sz="3500" b="1">
                <a:latin typeface="Book Antiqua" panose="02040602050305030304" pitchFamily="18" charset="0"/>
              </a:rPr>
              <a:t>Juke Box (full list) </a:t>
            </a:r>
          </a:p>
        </p:txBody>
      </p:sp>
      <p:pic>
        <p:nvPicPr>
          <p:cNvPr id="67589" name="Audio 67588">
            <a:hlinkClick r:id="" action="ppaction://media"/>
            <a:extLst>
              <a:ext uri="{FF2B5EF4-FFF2-40B4-BE49-F238E27FC236}">
                <a16:creationId xmlns:a16="http://schemas.microsoft.com/office/drawing/2014/main" id="{50FD4AE7-903F-ABB9-51E9-6EC9659866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2392"/>
    </mc:Choice>
    <mc:Fallback xmlns="">
      <p:transition spd="slow" advTm="42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58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589"/>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nvPr>
        </p:nvSpPr>
        <p:spPr>
          <a:xfrm>
            <a:off x="381000" y="1905000"/>
            <a:ext cx="8382000" cy="4495800"/>
          </a:xfrm>
          <a:noFill/>
        </p:spPr>
        <p:txBody>
          <a:bodyPr>
            <a:normAutofit fontScale="92500" lnSpcReduction="10000"/>
          </a:bodyPr>
          <a:lstStyle/>
          <a:p>
            <a:r>
              <a:rPr lang="en-US" sz="1900" dirty="0">
                <a:solidFill>
                  <a:schemeClr val="bg1"/>
                </a:solidFill>
                <a:latin typeface="Book Antiqua" panose="02040602050305030304" pitchFamily="18" charset="0"/>
              </a:rPr>
              <a:t>Federal Employees </a:t>
            </a:r>
            <a:r>
              <a:rPr lang="en-US" sz="1900" b="1" u="sng" dirty="0">
                <a:latin typeface="Book Antiqua" panose="02040602050305030304" pitchFamily="18" charset="0"/>
              </a:rPr>
              <a:t>Dental and Vision Insurance Program:</a:t>
            </a:r>
          </a:p>
          <a:p>
            <a:pPr>
              <a:buFont typeface="Arial" charset="0"/>
              <a:buNone/>
            </a:pPr>
            <a:r>
              <a:rPr lang="en-US" sz="1900" dirty="0">
                <a:solidFill>
                  <a:schemeClr val="bg1"/>
                </a:solidFill>
                <a:latin typeface="Book Antiqua" panose="02040602050305030304" pitchFamily="18" charset="0"/>
              </a:rPr>
              <a:t>is a </a:t>
            </a:r>
            <a:r>
              <a:rPr lang="en-US" sz="1900" b="1" u="sng" dirty="0">
                <a:solidFill>
                  <a:schemeClr val="bg1"/>
                </a:solidFill>
                <a:latin typeface="Book Antiqua" panose="02040602050305030304" pitchFamily="18" charset="0"/>
              </a:rPr>
              <a:t>voluntary, enrollee-pay-all dental and vision program</a:t>
            </a:r>
            <a:r>
              <a:rPr lang="en-US" sz="1900" dirty="0">
                <a:solidFill>
                  <a:schemeClr val="bg1"/>
                </a:solidFill>
                <a:latin typeface="Book Antiqua" panose="02040602050305030304" pitchFamily="18" charset="0"/>
              </a:rPr>
              <a:t>. Office of Personnel</a:t>
            </a:r>
          </a:p>
          <a:p>
            <a:pPr>
              <a:buFont typeface="Arial" charset="0"/>
              <a:buNone/>
            </a:pPr>
            <a:r>
              <a:rPr lang="en-US" sz="1900" dirty="0">
                <a:solidFill>
                  <a:schemeClr val="bg1"/>
                </a:solidFill>
                <a:latin typeface="Book Antiqua" panose="02040602050305030304" pitchFamily="18" charset="0"/>
              </a:rPr>
              <a:t>Management (OPM) offers eligible participants a choice between </a:t>
            </a:r>
            <a:r>
              <a:rPr lang="en-US" sz="1900" b="1" dirty="0">
                <a:latin typeface="Book Antiqua" panose="02040602050305030304" pitchFamily="18" charset="0"/>
              </a:rPr>
              <a:t>12 dental </a:t>
            </a:r>
            <a:r>
              <a:rPr lang="en-US" sz="1900" dirty="0">
                <a:solidFill>
                  <a:schemeClr val="bg1"/>
                </a:solidFill>
                <a:latin typeface="Book Antiqua" panose="02040602050305030304" pitchFamily="18" charset="0"/>
              </a:rPr>
              <a:t>and </a:t>
            </a:r>
          </a:p>
          <a:p>
            <a:pPr>
              <a:buFont typeface="Arial" charset="0"/>
              <a:buNone/>
            </a:pPr>
            <a:r>
              <a:rPr lang="en-US" sz="1900" b="1" dirty="0">
                <a:latin typeface="Book Antiqua" panose="02040602050305030304" pitchFamily="18" charset="0"/>
              </a:rPr>
              <a:t>5 vision</a:t>
            </a:r>
            <a:r>
              <a:rPr lang="en-US" sz="1900" dirty="0">
                <a:latin typeface="Book Antiqua" panose="02040602050305030304" pitchFamily="18" charset="0"/>
              </a:rPr>
              <a:t> </a:t>
            </a:r>
            <a:r>
              <a:rPr lang="en-US" sz="1900" dirty="0">
                <a:solidFill>
                  <a:schemeClr val="bg1"/>
                </a:solidFill>
                <a:latin typeface="Book Antiqua" panose="02040602050305030304" pitchFamily="18" charset="0"/>
              </a:rPr>
              <a:t>carriers.</a:t>
            </a:r>
          </a:p>
          <a:p>
            <a:pPr>
              <a:buFont typeface="Arial" charset="0"/>
              <a:buNone/>
            </a:pPr>
            <a:endParaRPr lang="en-US" sz="1900" dirty="0">
              <a:latin typeface="Book Antiqua" panose="02040602050305030304" pitchFamily="18" charset="0"/>
            </a:endParaRPr>
          </a:p>
          <a:p>
            <a:r>
              <a:rPr lang="en-US" sz="1900" dirty="0">
                <a:solidFill>
                  <a:schemeClr val="bg1"/>
                </a:solidFill>
                <a:latin typeface="Book Antiqua" panose="02040602050305030304" pitchFamily="18" charset="0"/>
              </a:rPr>
              <a:t>Eligible employees who are interested in enrolling into </a:t>
            </a:r>
            <a:r>
              <a:rPr lang="en-US" sz="1900" b="1" dirty="0">
                <a:solidFill>
                  <a:schemeClr val="bg1"/>
                </a:solidFill>
                <a:latin typeface="Book Antiqua" panose="02040602050305030304" pitchFamily="18" charset="0"/>
              </a:rPr>
              <a:t>FEDVIP</a:t>
            </a:r>
            <a:r>
              <a:rPr lang="en-US" sz="1900" dirty="0">
                <a:solidFill>
                  <a:schemeClr val="bg1"/>
                </a:solidFill>
                <a:latin typeface="Book Antiqua" panose="02040602050305030304" pitchFamily="18" charset="0"/>
              </a:rPr>
              <a:t> </a:t>
            </a:r>
            <a:r>
              <a:rPr lang="en-US" sz="1900" b="1" u="sng" dirty="0">
                <a:solidFill>
                  <a:schemeClr val="bg1"/>
                </a:solidFill>
                <a:latin typeface="Book Antiqua" panose="02040602050305030304" pitchFamily="18" charset="0"/>
              </a:rPr>
              <a:t>must enroll</a:t>
            </a:r>
          </a:p>
          <a:p>
            <a:pPr marL="0" indent="0">
              <a:buNone/>
            </a:pPr>
            <a:r>
              <a:rPr lang="en-US" sz="1900" dirty="0">
                <a:solidFill>
                  <a:schemeClr val="bg1"/>
                </a:solidFill>
                <a:latin typeface="Book Antiqua" panose="02040602050305030304" pitchFamily="18" charset="0"/>
              </a:rPr>
              <a:t>within</a:t>
            </a:r>
            <a:r>
              <a:rPr lang="en-US" sz="1900" b="1" dirty="0">
                <a:solidFill>
                  <a:schemeClr val="bg1"/>
                </a:solidFill>
                <a:latin typeface="Book Antiqua" panose="02040602050305030304" pitchFamily="18" charset="0"/>
              </a:rPr>
              <a:t> </a:t>
            </a:r>
            <a:r>
              <a:rPr lang="en-US" sz="1900" b="1" dirty="0">
                <a:latin typeface="Book Antiqua" panose="02040602050305030304" pitchFamily="18" charset="0"/>
              </a:rPr>
              <a:t>60 days of hire</a:t>
            </a:r>
            <a:r>
              <a:rPr lang="en-US" sz="1900" dirty="0">
                <a:solidFill>
                  <a:schemeClr val="bg1"/>
                </a:solidFill>
                <a:latin typeface="Book Antiqua" panose="02040602050305030304" pitchFamily="18" charset="0"/>
              </a:rPr>
              <a:t>.</a:t>
            </a:r>
          </a:p>
          <a:p>
            <a:pPr>
              <a:buFont typeface="Arial" charset="0"/>
              <a:buNone/>
            </a:pPr>
            <a:endParaRPr lang="en-US" sz="1900" dirty="0">
              <a:latin typeface="Book Antiqua" panose="02040602050305030304" pitchFamily="18" charset="0"/>
            </a:endParaRPr>
          </a:p>
          <a:p>
            <a:pPr marL="0" indent="0" algn="ctr">
              <a:lnSpc>
                <a:spcPct val="120000"/>
              </a:lnSpc>
              <a:buNone/>
            </a:pPr>
            <a:r>
              <a:rPr lang="en-US" sz="1900" b="1" dirty="0">
                <a:solidFill>
                  <a:srgbClr val="FFFF66"/>
                </a:solidFill>
                <a:latin typeface="Book Antiqua" panose="02040602050305030304" pitchFamily="18" charset="0"/>
              </a:rPr>
              <a:t>Click the link to find and compare dental and vision plans:</a:t>
            </a:r>
          </a:p>
          <a:p>
            <a:pPr marL="0" indent="0" algn="ctr">
              <a:lnSpc>
                <a:spcPct val="120000"/>
              </a:lnSpc>
              <a:buNone/>
            </a:pPr>
            <a:r>
              <a:rPr lang="en-US" sz="1900" b="1" dirty="0">
                <a:solidFill>
                  <a:srgbClr val="0070C0"/>
                </a:solidFill>
                <a:hlinkClick r:id="rId4">
                  <a:extLst>
                    <a:ext uri="{A12FA001-AC4F-418D-AE19-62706E023703}">
                      <ahyp:hlinkClr xmlns:ahyp="http://schemas.microsoft.com/office/drawing/2018/hyperlinkcolor" val="tx"/>
                    </a:ext>
                  </a:extLst>
                </a:hlinkClick>
              </a:rPr>
              <a:t>Plan Selection | BENEFEDS</a:t>
            </a:r>
            <a:endParaRPr lang="en-US" sz="1900" b="1" dirty="0">
              <a:solidFill>
                <a:srgbClr val="0070C0"/>
              </a:solidFill>
            </a:endParaRPr>
          </a:p>
          <a:p>
            <a:pPr marL="0" indent="0">
              <a:buNone/>
            </a:pPr>
            <a:endParaRPr lang="en-US" sz="1900" dirty="0">
              <a:latin typeface="Book Antiqua" panose="02040602050305030304" pitchFamily="18" charset="0"/>
            </a:endParaRPr>
          </a:p>
          <a:p>
            <a:pPr marL="0" indent="0">
              <a:buNone/>
            </a:pPr>
            <a:r>
              <a:rPr lang="en-US" sz="1900" b="1" dirty="0">
                <a:solidFill>
                  <a:srgbClr val="FFFF66"/>
                </a:solidFill>
                <a:latin typeface="Book Antiqua" panose="02040602050305030304" pitchFamily="18" charset="0"/>
              </a:rPr>
              <a:t>	  Click the link below for more information and to enroll:</a:t>
            </a:r>
          </a:p>
          <a:p>
            <a:pPr marL="0" indent="0" algn="ctr">
              <a:lnSpc>
                <a:spcPct val="120000"/>
              </a:lnSpc>
              <a:buNone/>
            </a:pPr>
            <a:r>
              <a:rPr lang="en-US" sz="1900" b="1" dirty="0">
                <a:solidFill>
                  <a:srgbClr val="0070C0"/>
                </a:solidFill>
                <a:hlinkClick r:id="rId4">
                  <a:extLst>
                    <a:ext uri="{A12FA001-AC4F-418D-AE19-62706E023703}">
                      <ahyp:hlinkClr xmlns:ahyp="http://schemas.microsoft.com/office/drawing/2018/hyperlinkcolor" val="tx"/>
                    </a:ext>
                  </a:extLst>
                </a:hlinkClick>
              </a:rPr>
              <a:t>Plan Selection | BENEFEDS</a:t>
            </a:r>
            <a:endParaRPr lang="en-US" sz="1900" b="1" dirty="0">
              <a:solidFill>
                <a:srgbClr val="0070C0"/>
              </a:solidFill>
            </a:endParaRPr>
          </a:p>
          <a:p>
            <a:endParaRPr lang="en-US" sz="2400" dirty="0">
              <a:latin typeface="Book Antiqua" panose="02040602050305030304" pitchFamily="18" charset="0"/>
            </a:endParaRPr>
          </a:p>
        </p:txBody>
      </p:sp>
      <p:sp>
        <p:nvSpPr>
          <p:cNvPr id="68610" name="Title 1"/>
          <p:cNvSpPr>
            <a:spLocks noGrp="1"/>
          </p:cNvSpPr>
          <p:nvPr>
            <p:ph type="title"/>
          </p:nvPr>
        </p:nvSpPr>
        <p:spPr/>
        <p:txBody>
          <a:bodyPr>
            <a:normAutofit/>
          </a:bodyPr>
          <a:lstStyle/>
          <a:p>
            <a:pPr algn="ctr"/>
            <a:r>
              <a:rPr lang="en-US" sz="4400" b="1" dirty="0">
                <a:latin typeface="Book Antiqua" panose="02040602050305030304" pitchFamily="18" charset="0"/>
              </a:rPr>
              <a:t>FEDVIP</a:t>
            </a:r>
          </a:p>
        </p:txBody>
      </p:sp>
      <p:pic>
        <p:nvPicPr>
          <p:cNvPr id="4" name="Audio 3">
            <a:hlinkClick r:id="" action="ppaction://media"/>
            <a:extLst>
              <a:ext uri="{FF2B5EF4-FFF2-40B4-BE49-F238E27FC236}">
                <a16:creationId xmlns:a16="http://schemas.microsoft.com/office/drawing/2014/main" id="{C35609E7-DEF0-BA9A-CB17-32E43CA3930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972"/>
    </mc:Choice>
    <mc:Fallback xmlns="">
      <p:transition spd="slow" advTm="34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4"/>
          <p:cNvSpPr>
            <a:spLocks noGrp="1"/>
          </p:cNvSpPr>
          <p:nvPr>
            <p:ph sz="half" idx="4294967295"/>
          </p:nvPr>
        </p:nvSpPr>
        <p:spPr>
          <a:xfrm>
            <a:off x="381000" y="2109978"/>
            <a:ext cx="4648200" cy="4443222"/>
          </a:xfrm>
        </p:spPr>
        <p:txBody>
          <a:bodyPr>
            <a:normAutofit fontScale="92500" lnSpcReduction="10000"/>
          </a:bodyPr>
          <a:lstStyle/>
          <a:p>
            <a:pPr>
              <a:buClr>
                <a:schemeClr val="accent2">
                  <a:lumMod val="75000"/>
                </a:schemeClr>
              </a:buClr>
              <a:buSzPct val="100000"/>
              <a:buFont typeface="Wingdings 2" panose="05020102010507070707" pitchFamily="18" charset="2"/>
              <a:buChar char=""/>
            </a:pPr>
            <a:r>
              <a:rPr lang="en-US" sz="2000" b="1" u="sng" dirty="0">
                <a:solidFill>
                  <a:schemeClr val="bg1"/>
                </a:solidFill>
                <a:latin typeface="Book Antiqua" panose="02040602050305030304" pitchFamily="18" charset="0"/>
              </a:rPr>
              <a:t>Long Term Disability Insurance </a:t>
            </a:r>
          </a:p>
          <a:p>
            <a:pPr marL="365760" lvl="1" indent="0">
              <a:buNone/>
            </a:pPr>
            <a:r>
              <a:rPr lang="en-US" sz="2000" dirty="0">
                <a:solidFill>
                  <a:schemeClr val="tx1"/>
                </a:solidFill>
                <a:latin typeface="Book Antiqua" panose="02040602050305030304" pitchFamily="18" charset="0"/>
              </a:rPr>
              <a:t>Depending on your salary you may receive </a:t>
            </a:r>
            <a:r>
              <a:rPr lang="en-US" sz="2000" b="1" dirty="0">
                <a:solidFill>
                  <a:schemeClr val="tx1"/>
                </a:solidFill>
                <a:latin typeface="Book Antiqua" panose="02040602050305030304" pitchFamily="18" charset="0"/>
              </a:rPr>
              <a:t>$1,100 per month </a:t>
            </a:r>
            <a:r>
              <a:rPr lang="en-US" sz="2000" dirty="0">
                <a:solidFill>
                  <a:schemeClr val="tx1"/>
                </a:solidFill>
                <a:latin typeface="Book Antiqua" panose="02040602050305030304" pitchFamily="18" charset="0"/>
              </a:rPr>
              <a:t>from the Basic Disability.</a:t>
            </a:r>
          </a:p>
          <a:p>
            <a:pPr>
              <a:buClr>
                <a:schemeClr val="accent2">
                  <a:lumMod val="75000"/>
                </a:schemeClr>
              </a:buClr>
              <a:buSzPct val="100000"/>
              <a:buFont typeface="Wingdings 2" panose="05020102010507070707" pitchFamily="18" charset="2"/>
              <a:buChar char=""/>
            </a:pPr>
            <a:r>
              <a:rPr lang="en-US" sz="2000" b="1" u="sng" dirty="0">
                <a:solidFill>
                  <a:schemeClr val="bg1"/>
                </a:solidFill>
                <a:latin typeface="Book Antiqua" panose="02040602050305030304" pitchFamily="18" charset="0"/>
              </a:rPr>
              <a:t>Term Life Insurance</a:t>
            </a:r>
          </a:p>
          <a:p>
            <a:pPr marL="365760" lvl="1" indent="0">
              <a:buNone/>
            </a:pPr>
            <a:r>
              <a:rPr lang="en-US" sz="2000" dirty="0">
                <a:solidFill>
                  <a:schemeClr val="tx1"/>
                </a:solidFill>
                <a:latin typeface="Book Antiqua" panose="02040602050305030304" pitchFamily="18" charset="0"/>
              </a:rPr>
              <a:t>Each individual is </a:t>
            </a:r>
            <a:r>
              <a:rPr lang="en-US" sz="2000" b="1" dirty="0">
                <a:solidFill>
                  <a:schemeClr val="tx1"/>
                </a:solidFill>
                <a:latin typeface="Book Antiqua" panose="02040602050305030304" pitchFamily="18" charset="0"/>
              </a:rPr>
              <a:t>limited to a maximum</a:t>
            </a:r>
            <a:r>
              <a:rPr lang="en-US" sz="2000" dirty="0">
                <a:solidFill>
                  <a:schemeClr val="tx1"/>
                </a:solidFill>
                <a:latin typeface="Book Antiqua" panose="02040602050305030304" pitchFamily="18" charset="0"/>
              </a:rPr>
              <a:t> of </a:t>
            </a:r>
            <a:r>
              <a:rPr lang="en-US" sz="2000" b="1" dirty="0">
                <a:solidFill>
                  <a:schemeClr val="tx1"/>
                </a:solidFill>
                <a:latin typeface="Book Antiqua" panose="02040602050305030304" pitchFamily="18" charset="0"/>
              </a:rPr>
              <a:t>$250,000 </a:t>
            </a:r>
            <a:r>
              <a:rPr lang="en-US" sz="2000" dirty="0">
                <a:solidFill>
                  <a:schemeClr val="tx1"/>
                </a:solidFill>
                <a:latin typeface="Book Antiqua" panose="02040602050305030304" pitchFamily="18" charset="0"/>
              </a:rPr>
              <a:t>term life insurance coverage under </a:t>
            </a:r>
            <a:r>
              <a:rPr lang="en-US" sz="2000" b="1" dirty="0">
                <a:solidFill>
                  <a:schemeClr val="tx1"/>
                </a:solidFill>
                <a:latin typeface="Book Antiqua" panose="02040602050305030304" pitchFamily="18" charset="0"/>
              </a:rPr>
              <a:t>all NGAUS Insurance Plans</a:t>
            </a:r>
            <a:r>
              <a:rPr lang="en-US" sz="2000" dirty="0">
                <a:solidFill>
                  <a:schemeClr val="tx1"/>
                </a:solidFill>
                <a:latin typeface="Book Antiqua" panose="02040602050305030304" pitchFamily="18" charset="0"/>
              </a:rPr>
              <a:t> through ReliaStar Life Insurance Company.</a:t>
            </a:r>
          </a:p>
          <a:p>
            <a:pPr marL="365760" lvl="1" indent="0">
              <a:buNone/>
            </a:pPr>
            <a:endParaRPr lang="en-US" sz="2000" dirty="0">
              <a:solidFill>
                <a:schemeClr val="tx1"/>
              </a:solidFill>
              <a:latin typeface="Book Antiqua" panose="02040602050305030304" pitchFamily="18" charset="0"/>
            </a:endParaRPr>
          </a:p>
          <a:p>
            <a:pPr>
              <a:buFont typeface="Arial" charset="0"/>
              <a:buNone/>
            </a:pPr>
            <a:r>
              <a:rPr lang="en-US" sz="2000" b="1" u="sng" dirty="0">
                <a:latin typeface="Book Antiqua" panose="02040602050305030304" pitchFamily="18" charset="0"/>
              </a:rPr>
              <a:t>Note: </a:t>
            </a:r>
            <a:r>
              <a:rPr lang="en-US" sz="2000" b="1" dirty="0">
                <a:solidFill>
                  <a:schemeClr val="bg1"/>
                </a:solidFill>
                <a:latin typeface="Book Antiqua" panose="02040602050305030304" pitchFamily="18" charset="0"/>
              </a:rPr>
              <a:t>Please review Limitations/Exclusions on both insurances before submitting the NGAUS Insurance Program form.</a:t>
            </a:r>
          </a:p>
          <a:p>
            <a:pPr lvl="1">
              <a:buFont typeface="Arial" charset="0"/>
              <a:buNone/>
            </a:pPr>
            <a:endParaRPr lang="en-US" sz="2400" dirty="0"/>
          </a:p>
          <a:p>
            <a:pPr lvl="1"/>
            <a:endParaRPr lang="en-US" dirty="0"/>
          </a:p>
        </p:txBody>
      </p:sp>
      <p:sp>
        <p:nvSpPr>
          <p:cNvPr id="69634" name="Title 5"/>
          <p:cNvSpPr>
            <a:spLocks noGrp="1"/>
          </p:cNvSpPr>
          <p:nvPr>
            <p:ph type="title" idx="4294967295"/>
          </p:nvPr>
        </p:nvSpPr>
        <p:spPr>
          <a:xfrm>
            <a:off x="1295400" y="585978"/>
            <a:ext cx="6324600" cy="1524000"/>
          </a:xfrm>
        </p:spPr>
        <p:txBody>
          <a:bodyPr>
            <a:normAutofit fontScale="90000"/>
          </a:bodyPr>
          <a:lstStyle/>
          <a:p>
            <a:pPr algn="ctr"/>
            <a:r>
              <a:rPr lang="en-US" sz="4000" b="1">
                <a:latin typeface="Book Antiqua" panose="02040602050305030304" pitchFamily="18" charset="0"/>
              </a:rPr>
              <a:t>NGAUS Insurance</a:t>
            </a:r>
            <a:br>
              <a:rPr lang="en-US" b="1">
                <a:latin typeface="Book Antiqua" panose="02040602050305030304" pitchFamily="18" charset="0"/>
              </a:rPr>
            </a:br>
            <a:r>
              <a:rPr lang="en-US" sz="3500" b="1">
                <a:latin typeface="Book Antiqua" panose="02040602050305030304" pitchFamily="18" charset="0"/>
              </a:rPr>
              <a:t>Federal Long-Term Disability Insurance &amp; Term Life Insurance Plan</a:t>
            </a:r>
          </a:p>
        </p:txBody>
      </p:sp>
      <p:pic>
        <p:nvPicPr>
          <p:cNvPr id="46086" name="Picture 6"/>
          <p:cNvPicPr>
            <a:picLocks noChangeAspect="1" noChangeArrowheads="1"/>
          </p:cNvPicPr>
          <p:nvPr/>
        </p:nvPicPr>
        <p:blipFill>
          <a:blip r:embed="rId4" cstate="print"/>
          <a:srcRect l="62500" t="23944" r="11875" b="3521"/>
          <a:stretch>
            <a:fillRect/>
          </a:stretch>
        </p:blipFill>
        <p:spPr bwMode="auto">
          <a:xfrm>
            <a:off x="5210173" y="2109978"/>
            <a:ext cx="3537587" cy="4443222"/>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8" name="Audio 7">
            <a:hlinkClick r:id="" action="ppaction://media"/>
            <a:extLst>
              <a:ext uri="{FF2B5EF4-FFF2-40B4-BE49-F238E27FC236}">
                <a16:creationId xmlns:a16="http://schemas.microsoft.com/office/drawing/2014/main" id="{9C5F0C92-9B8F-4F0B-B379-C45DF56954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4285"/>
    </mc:Choice>
    <mc:Fallback xmlns="">
      <p:transition spd="slow" advTm="44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776F0682-C1EE-73D1-747B-9987F5F0CB59}"/>
              </a:ext>
            </a:extLst>
          </p:cNvPr>
          <p:cNvSpPr txBox="1">
            <a:spLocks/>
          </p:cNvSpPr>
          <p:nvPr/>
        </p:nvSpPr>
        <p:spPr>
          <a:xfrm>
            <a:off x="1345532" y="685800"/>
            <a:ext cx="6324600" cy="1149096"/>
          </a:xfrm>
          <a:prstGeom prst="rect">
            <a:avLst/>
          </a:prstGeom>
          <a:ln w="6350" cap="rnd">
            <a:noFill/>
          </a:ln>
        </p:spPr>
        <p:txBody>
          <a:bodyPr vert="horz"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fontAlgn="auto">
              <a:spcAft>
                <a:spcPts val="0"/>
              </a:spcAft>
            </a:pPr>
            <a:r>
              <a:rPr lang="en-US" sz="3200" b="1" dirty="0">
                <a:latin typeface="Book Antiqua" panose="02040602050305030304" pitchFamily="18" charset="0"/>
              </a:rPr>
              <a:t>NGAUS Insurance</a:t>
            </a:r>
            <a:br>
              <a:rPr lang="en-US" sz="3200" b="1" dirty="0">
                <a:latin typeface="Book Antiqua" panose="02040602050305030304" pitchFamily="18" charset="0"/>
              </a:rPr>
            </a:br>
            <a:r>
              <a:rPr lang="en-US" sz="3200" b="1" dirty="0">
                <a:latin typeface="Book Antiqua" panose="02040602050305030304" pitchFamily="18" charset="0"/>
              </a:rPr>
              <a:t>(Cont.)</a:t>
            </a:r>
            <a:endParaRPr lang="en-US" sz="3200" b="1" dirty="0"/>
          </a:p>
        </p:txBody>
      </p:sp>
      <p:sp>
        <p:nvSpPr>
          <p:cNvPr id="7" name="Content Placeholder 6">
            <a:extLst>
              <a:ext uri="{FF2B5EF4-FFF2-40B4-BE49-F238E27FC236}">
                <a16:creationId xmlns:a16="http://schemas.microsoft.com/office/drawing/2014/main" id="{00A04ED3-E407-4B01-99EF-3DE16560359A}"/>
              </a:ext>
            </a:extLst>
          </p:cNvPr>
          <p:cNvSpPr>
            <a:spLocks noGrp="1"/>
          </p:cNvSpPr>
          <p:nvPr>
            <p:ph idx="1"/>
          </p:nvPr>
        </p:nvSpPr>
        <p:spPr>
          <a:xfrm>
            <a:off x="374984" y="2209800"/>
            <a:ext cx="8394032" cy="4191000"/>
          </a:xfrm>
        </p:spPr>
        <p:txBody>
          <a:bodyPr>
            <a:normAutofit/>
          </a:bodyPr>
          <a:lstStyle/>
          <a:p>
            <a:pPr>
              <a:buClr>
                <a:schemeClr val="accent2">
                  <a:lumMod val="75000"/>
                </a:schemeClr>
              </a:buClr>
              <a:buSzPct val="100000"/>
              <a:buFont typeface="Wingdings 2" panose="05020102010507070707" pitchFamily="18" charset="2"/>
              <a:buChar char=""/>
            </a:pPr>
            <a:r>
              <a:rPr lang="en-US" sz="2000" dirty="0">
                <a:latin typeface="Book Antiqua" panose="02040602050305030304" pitchFamily="18" charset="0"/>
              </a:rPr>
              <a:t>This </a:t>
            </a:r>
            <a:r>
              <a:rPr lang="en-US" sz="2000" b="1" u="sng" dirty="0">
                <a:latin typeface="Book Antiqua" panose="02040602050305030304" pitchFamily="18" charset="0"/>
              </a:rPr>
              <a:t>coverage replaces about</a:t>
            </a:r>
            <a:r>
              <a:rPr lang="en-US" sz="2000" dirty="0">
                <a:latin typeface="Book Antiqua" panose="02040602050305030304" pitchFamily="18" charset="0"/>
              </a:rPr>
              <a:t> </a:t>
            </a:r>
            <a:r>
              <a:rPr lang="en-US" sz="2000" b="1" dirty="0">
                <a:latin typeface="Book Antiqua" panose="02040602050305030304" pitchFamily="18" charset="0"/>
              </a:rPr>
              <a:t>60% of technician’s income</a:t>
            </a:r>
            <a:r>
              <a:rPr lang="en-US" sz="2000" dirty="0">
                <a:latin typeface="Book Antiqua" panose="02040602050305030304" pitchFamily="18" charset="0"/>
              </a:rPr>
              <a:t>, should the technician become sick or injured and </a:t>
            </a:r>
            <a:r>
              <a:rPr lang="en-US" sz="2000" b="1" u="sng" dirty="0">
                <a:latin typeface="Book Antiqua" panose="02040602050305030304" pitchFamily="18" charset="0"/>
              </a:rPr>
              <a:t>cannot work</a:t>
            </a:r>
            <a:r>
              <a:rPr lang="en-US" sz="2000" dirty="0">
                <a:latin typeface="Book Antiqua" panose="02040602050305030304" pitchFamily="18" charset="0"/>
              </a:rPr>
              <a:t>. This is offered through payroll deductions, providing a safety net for technicians and their families.</a:t>
            </a:r>
          </a:p>
          <a:p>
            <a:pPr>
              <a:buClr>
                <a:schemeClr val="accent2">
                  <a:lumMod val="75000"/>
                </a:schemeClr>
              </a:buClr>
              <a:buSzPct val="100000"/>
              <a:buFont typeface="Wingdings 2" panose="05020102010507070707" pitchFamily="18" charset="2"/>
              <a:buChar char=""/>
            </a:pPr>
            <a:r>
              <a:rPr lang="en-US" sz="2000" dirty="0">
                <a:solidFill>
                  <a:schemeClr val="bg1"/>
                </a:solidFill>
                <a:latin typeface="Book Antiqua" panose="02040602050305030304" pitchFamily="18" charset="0"/>
              </a:rPr>
              <a:t>Beginning </a:t>
            </a:r>
            <a:r>
              <a:rPr lang="en-US" sz="2000" b="1" dirty="0">
                <a:latin typeface="Book Antiqua" panose="02040602050305030304" pitchFamily="18" charset="0"/>
              </a:rPr>
              <a:t>July 1</a:t>
            </a:r>
            <a:r>
              <a:rPr lang="en-US" sz="2000" b="1" baseline="30000" dirty="0">
                <a:latin typeface="Book Antiqua" panose="02040602050305030304" pitchFamily="18" charset="0"/>
              </a:rPr>
              <a:t>st</a:t>
            </a:r>
            <a:r>
              <a:rPr lang="en-US" sz="2000" b="1" dirty="0">
                <a:latin typeface="Book Antiqua" panose="02040602050305030304" pitchFamily="18" charset="0"/>
              </a:rPr>
              <a:t>, 2023</a:t>
            </a:r>
            <a:r>
              <a:rPr lang="en-US" sz="2000" dirty="0">
                <a:solidFill>
                  <a:schemeClr val="bg1"/>
                </a:solidFill>
                <a:latin typeface="Book Antiqua" panose="02040602050305030304" pitchFamily="18" charset="0"/>
              </a:rPr>
              <a:t>, new hires can </a:t>
            </a:r>
            <a:r>
              <a:rPr lang="en-US" sz="2000" b="1" u="sng" dirty="0">
                <a:solidFill>
                  <a:schemeClr val="bg1"/>
                </a:solidFill>
                <a:latin typeface="Book Antiqua" panose="02040602050305030304" pitchFamily="18" charset="0"/>
              </a:rPr>
              <a:t>enroll in NGAUS Insurance and pay nothing</a:t>
            </a:r>
            <a:r>
              <a:rPr lang="en-US" sz="2000" dirty="0">
                <a:solidFill>
                  <a:schemeClr val="bg1"/>
                </a:solidFill>
                <a:latin typeface="Book Antiqua" panose="02040602050305030304" pitchFamily="18" charset="0"/>
              </a:rPr>
              <a:t> for </a:t>
            </a:r>
            <a:r>
              <a:rPr lang="en-US" sz="2000" b="1" dirty="0">
                <a:solidFill>
                  <a:schemeClr val="bg1"/>
                </a:solidFill>
                <a:latin typeface="Book Antiqua" panose="02040602050305030304" pitchFamily="18" charset="0"/>
              </a:rPr>
              <a:t>12 months</a:t>
            </a:r>
            <a:r>
              <a:rPr lang="en-US" sz="2000" dirty="0">
                <a:solidFill>
                  <a:schemeClr val="bg1"/>
                </a:solidFill>
                <a:latin typeface="Book Antiqua" panose="02040602050305030304" pitchFamily="18" charset="0"/>
              </a:rPr>
              <a:t>, when they </a:t>
            </a:r>
            <a:r>
              <a:rPr lang="en-US" sz="2000" b="1" u="sng" dirty="0">
                <a:solidFill>
                  <a:schemeClr val="bg1"/>
                </a:solidFill>
                <a:latin typeface="Book Antiqua" panose="02040602050305030304" pitchFamily="18" charset="0"/>
              </a:rPr>
              <a:t>enroll within the first</a:t>
            </a:r>
            <a:r>
              <a:rPr lang="en-US" sz="2000" dirty="0">
                <a:solidFill>
                  <a:schemeClr val="bg1"/>
                </a:solidFill>
                <a:latin typeface="Book Antiqua" panose="02040602050305030304" pitchFamily="18" charset="0"/>
              </a:rPr>
              <a:t> </a:t>
            </a:r>
            <a:r>
              <a:rPr lang="en-US" sz="2000" b="1" dirty="0">
                <a:solidFill>
                  <a:schemeClr val="bg1"/>
                </a:solidFill>
                <a:latin typeface="Book Antiqua" panose="02040602050305030304" pitchFamily="18" charset="0"/>
              </a:rPr>
              <a:t>31 days</a:t>
            </a:r>
            <a:r>
              <a:rPr lang="en-US" sz="2000" dirty="0">
                <a:solidFill>
                  <a:schemeClr val="bg1"/>
                </a:solidFill>
                <a:latin typeface="Book Antiqua" panose="02040602050305030304" pitchFamily="18" charset="0"/>
              </a:rPr>
              <a:t> of hire. </a:t>
            </a:r>
          </a:p>
          <a:p>
            <a:pPr>
              <a:buClr>
                <a:schemeClr val="accent2">
                  <a:lumMod val="75000"/>
                </a:schemeClr>
              </a:buClr>
              <a:buSzPct val="100000"/>
              <a:buFont typeface="Wingdings 2" panose="05020102010507070707" pitchFamily="18" charset="2"/>
              <a:buChar char=""/>
            </a:pPr>
            <a:r>
              <a:rPr lang="en-US" sz="2000" dirty="0">
                <a:latin typeface="Book Antiqua" panose="02040602050305030304" pitchFamily="18" charset="0"/>
              </a:rPr>
              <a:t>Should you have any questions, please contact </a:t>
            </a:r>
            <a:r>
              <a:rPr lang="en-US" sz="2000" b="1" dirty="0">
                <a:solidFill>
                  <a:srgbClr val="002060"/>
                </a:solidFill>
                <a:latin typeface="Book Antiqua" panose="02040602050305030304" pitchFamily="18" charset="0"/>
              </a:rPr>
              <a:t>Luke Guthrie</a:t>
            </a:r>
            <a:r>
              <a:rPr lang="en-US" sz="2000" dirty="0">
                <a:solidFill>
                  <a:srgbClr val="002060"/>
                </a:solidFill>
                <a:latin typeface="Book Antiqua" panose="02040602050305030304" pitchFamily="18" charset="0"/>
              </a:rPr>
              <a:t> </a:t>
            </a:r>
            <a:r>
              <a:rPr lang="en-US" sz="2000" b="1" dirty="0">
                <a:latin typeface="Book Antiqua" panose="02040602050305030304" pitchFamily="18" charset="0"/>
              </a:rPr>
              <a:t>from the Insurance Trust at: </a:t>
            </a:r>
            <a:r>
              <a:rPr lang="en-US" sz="2000" b="1" dirty="0">
                <a:latin typeface="Book Antiqua" panose="02040602050305030304" pitchFamily="18" charset="0"/>
                <a:ea typeface="Cambria" panose="02040503050406030204" pitchFamily="18" charset="0"/>
              </a:rPr>
              <a:t>(800) 642-8748</a:t>
            </a:r>
            <a:r>
              <a:rPr lang="en-US" sz="2000" dirty="0">
                <a:latin typeface="Book Antiqua" panose="02040602050305030304" pitchFamily="18" charset="0"/>
                <a:ea typeface="Cambria" panose="02040503050406030204" pitchFamily="18" charset="0"/>
              </a:rPr>
              <a:t>.</a:t>
            </a:r>
          </a:p>
          <a:p>
            <a:pPr marL="0" indent="0">
              <a:buNone/>
            </a:pPr>
            <a:endParaRPr lang="en-US" sz="2000" dirty="0"/>
          </a:p>
          <a:p>
            <a:pPr marL="0" indent="0" algn="ctr">
              <a:buNone/>
            </a:pPr>
            <a:r>
              <a:rPr lang="en-US" sz="2000" b="1" dirty="0">
                <a:solidFill>
                  <a:srgbClr val="FFFF66"/>
                </a:solidFill>
                <a:latin typeface="Book Antiqua" panose="02040602050305030304" pitchFamily="18" charset="0"/>
              </a:rPr>
              <a:t>Click the link below for more information: </a:t>
            </a:r>
          </a:p>
          <a:p>
            <a:pPr marL="0" indent="0" algn="ctr">
              <a:buNone/>
            </a:pPr>
            <a:r>
              <a:rPr lang="en-US" sz="2000" b="1" u="sng" dirty="0">
                <a:solidFill>
                  <a:srgbClr val="0070C0"/>
                </a:solidFill>
                <a:effectLst/>
                <a:latin typeface="Book Antiqua" panose="02040602050305030304" pitchFamily="18" charset="0"/>
                <a:ea typeface="Times New Roman" panose="02020603050405020304" pitchFamily="18" charset="0"/>
                <a:hlinkClick r:id="rId4">
                  <a:extLst>
                    <a:ext uri="{A12FA001-AC4F-418D-AE19-62706E023703}">
                      <ahyp:hlinkClr xmlns:ahyp="http://schemas.microsoft.com/office/drawing/2018/hyperlinkcolor" val="tx"/>
                    </a:ext>
                  </a:extLst>
                </a:hlinkClick>
              </a:rPr>
              <a:t>www.ngaus.org/insurance</a:t>
            </a:r>
            <a:endParaRPr lang="en-US" sz="2000" b="1" u="sng" dirty="0">
              <a:solidFill>
                <a:srgbClr val="0070C0"/>
              </a:solidFill>
              <a:effectLst/>
              <a:latin typeface="Book Antiqua" panose="02040602050305030304" pitchFamily="18" charset="0"/>
              <a:ea typeface="Times New Roman" panose="02020603050405020304" pitchFamily="18" charset="0"/>
            </a:endParaRPr>
          </a:p>
          <a:p>
            <a:pPr marL="0" indent="0">
              <a:buNone/>
            </a:pPr>
            <a:endParaRPr lang="en-US" dirty="0"/>
          </a:p>
        </p:txBody>
      </p:sp>
      <p:pic>
        <p:nvPicPr>
          <p:cNvPr id="54" name="Audio 53">
            <a:hlinkClick r:id="" action="ppaction://media"/>
            <a:extLst>
              <a:ext uri="{FF2B5EF4-FFF2-40B4-BE49-F238E27FC236}">
                <a16:creationId xmlns:a16="http://schemas.microsoft.com/office/drawing/2014/main" id="{33442560-DE74-DFF8-A1CE-4CAB499647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02190339"/>
      </p:ext>
    </p:extLst>
  </p:cSld>
  <p:clrMapOvr>
    <a:masterClrMapping/>
  </p:clrMapOvr>
  <mc:AlternateContent xmlns:mc="http://schemas.openxmlformats.org/markup-compatibility/2006" xmlns:p14="http://schemas.microsoft.com/office/powerpoint/2010/main">
    <mc:Choice Requires="p14">
      <p:transition spd="slow" p14:dur="2000" advTm="33427"/>
    </mc:Choice>
    <mc:Fallback xmlns="">
      <p:transition spd="slow" advTm="3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828800"/>
            <a:ext cx="8686800" cy="4572000"/>
          </a:xfrm>
        </p:spPr>
        <p:txBody>
          <a:bodyPr>
            <a:normAutofit/>
          </a:bodyPr>
          <a:lstStyle/>
          <a:p>
            <a:pPr>
              <a:buClr>
                <a:schemeClr val="accent2">
                  <a:lumMod val="75000"/>
                </a:schemeClr>
              </a:buClr>
              <a:buSzPct val="100000"/>
              <a:buFont typeface="Book Antiqua" panose="02040602050305030304" pitchFamily="18" charset="0"/>
              <a:buChar char="•"/>
            </a:pPr>
            <a:r>
              <a:rPr lang="en-US" sz="2400" dirty="0">
                <a:latin typeface="Book Antiqua" panose="02040602050305030304" pitchFamily="18" charset="0"/>
              </a:rPr>
              <a:t>The Electronic Official Personnel File </a:t>
            </a:r>
            <a:r>
              <a:rPr lang="en-US" sz="2400" b="1" dirty="0">
                <a:solidFill>
                  <a:schemeClr val="bg1"/>
                </a:solidFill>
                <a:latin typeface="Book Antiqua" panose="02040602050305030304" pitchFamily="18" charset="0"/>
              </a:rPr>
              <a:t>(</a:t>
            </a:r>
            <a:r>
              <a:rPr lang="en-US" sz="2400" b="1" dirty="0" err="1">
                <a:solidFill>
                  <a:schemeClr val="bg1"/>
                </a:solidFill>
                <a:latin typeface="Book Antiqua" panose="02040602050305030304" pitchFamily="18" charset="0"/>
              </a:rPr>
              <a:t>eOPF</a:t>
            </a:r>
            <a:r>
              <a:rPr lang="en-US" sz="2400" b="1" dirty="0">
                <a:solidFill>
                  <a:schemeClr val="bg1"/>
                </a:solidFill>
                <a:latin typeface="Book Antiqua" panose="02040602050305030304" pitchFamily="18" charset="0"/>
              </a:rPr>
              <a:t>) </a:t>
            </a:r>
            <a:r>
              <a:rPr lang="en-US" sz="2400" dirty="0">
                <a:latin typeface="Book Antiqua" panose="02040602050305030304" pitchFamily="18" charset="0"/>
              </a:rPr>
              <a:t>is a file containing Federal civilian employee’s personnel records throughout their career.</a:t>
            </a:r>
          </a:p>
          <a:p>
            <a:pPr>
              <a:buClr>
                <a:schemeClr val="accent2">
                  <a:lumMod val="75000"/>
                </a:schemeClr>
              </a:buClr>
              <a:buSzPct val="100000"/>
              <a:buFont typeface="Book Antiqua" panose="02040602050305030304" pitchFamily="18" charset="0"/>
              <a:buChar char="•"/>
            </a:pPr>
            <a:endParaRPr lang="en-US" sz="2400" dirty="0">
              <a:latin typeface="Book Antiqua" panose="02040602050305030304" pitchFamily="18" charset="0"/>
            </a:endParaRPr>
          </a:p>
          <a:p>
            <a:pPr marL="0" indent="0">
              <a:buClr>
                <a:schemeClr val="accent2">
                  <a:lumMod val="75000"/>
                </a:schemeClr>
              </a:buClr>
              <a:buSzPct val="100000"/>
              <a:buNone/>
            </a:pPr>
            <a:r>
              <a:rPr lang="en-US" sz="2400" dirty="0">
                <a:solidFill>
                  <a:schemeClr val="bg1"/>
                </a:solidFill>
                <a:latin typeface="Book Antiqua" panose="02040602050305030304" pitchFamily="18" charset="0"/>
              </a:rPr>
              <a:t>    </a:t>
            </a:r>
            <a:r>
              <a:rPr lang="en-US" sz="2400" b="1" u="sng" dirty="0">
                <a:solidFill>
                  <a:schemeClr val="bg1"/>
                </a:solidFill>
                <a:latin typeface="Book Antiqua" panose="02040602050305030304" pitchFamily="18" charset="0"/>
              </a:rPr>
              <a:t>Examples:</a:t>
            </a:r>
          </a:p>
          <a:p>
            <a:pPr lvl="1">
              <a:buClr>
                <a:schemeClr val="accent2">
                  <a:lumMod val="75000"/>
                </a:schemeClr>
              </a:buClr>
              <a:buSzPct val="100000"/>
              <a:buFont typeface="Book Antiqua" panose="02040602050305030304" pitchFamily="18" charset="0"/>
              <a:buChar char="•"/>
            </a:pPr>
            <a:r>
              <a:rPr lang="en-US" dirty="0">
                <a:solidFill>
                  <a:schemeClr val="bg1"/>
                </a:solidFill>
                <a:latin typeface="Book Antiqua" panose="02040602050305030304" pitchFamily="18" charset="0"/>
              </a:rPr>
              <a:t>SF50s</a:t>
            </a:r>
          </a:p>
          <a:p>
            <a:pPr lvl="1">
              <a:buClr>
                <a:schemeClr val="accent2">
                  <a:lumMod val="75000"/>
                </a:schemeClr>
              </a:buClr>
              <a:buSzPct val="100000"/>
              <a:buFont typeface="Book Antiqua" panose="02040602050305030304" pitchFamily="18" charset="0"/>
              <a:buChar char="•"/>
            </a:pPr>
            <a:r>
              <a:rPr lang="en-US" dirty="0">
                <a:solidFill>
                  <a:schemeClr val="bg1"/>
                </a:solidFill>
                <a:latin typeface="Book Antiqua" panose="02040602050305030304" pitchFamily="18" charset="0"/>
              </a:rPr>
              <a:t>Benefits Forms</a:t>
            </a:r>
          </a:p>
          <a:p>
            <a:pPr lvl="1">
              <a:buClr>
                <a:schemeClr val="accent2">
                  <a:lumMod val="75000"/>
                </a:schemeClr>
              </a:buClr>
              <a:buSzPct val="100000"/>
              <a:buFont typeface="Book Antiqua" panose="02040602050305030304" pitchFamily="18" charset="0"/>
              <a:buChar char="•"/>
            </a:pPr>
            <a:r>
              <a:rPr lang="en-US" dirty="0">
                <a:solidFill>
                  <a:schemeClr val="bg1"/>
                </a:solidFill>
                <a:latin typeface="Book Antiqua" panose="02040602050305030304" pitchFamily="18" charset="0"/>
              </a:rPr>
              <a:t>DD214s/Orders</a:t>
            </a:r>
          </a:p>
          <a:p>
            <a:pPr lvl="1">
              <a:buClr>
                <a:schemeClr val="accent2">
                  <a:lumMod val="75000"/>
                </a:schemeClr>
              </a:buClr>
              <a:buSzPct val="100000"/>
              <a:buFont typeface="Book Antiqua" panose="02040602050305030304" pitchFamily="18" charset="0"/>
              <a:buChar char="•"/>
            </a:pPr>
            <a:endParaRPr lang="en-US" dirty="0">
              <a:effectLst/>
              <a:latin typeface="Book Antiqua" panose="02040602050305030304" pitchFamily="18" charset="0"/>
              <a:ea typeface="Calibri" panose="020F0502020204030204" pitchFamily="34" charset="0"/>
            </a:endParaRPr>
          </a:p>
          <a:p>
            <a:pPr marL="365760" lvl="1" indent="0" algn="ctr">
              <a:buClr>
                <a:schemeClr val="accent2">
                  <a:lumMod val="75000"/>
                </a:schemeClr>
              </a:buClr>
              <a:buSzPct val="100000"/>
              <a:buNone/>
            </a:pPr>
            <a:r>
              <a:rPr lang="en-US" b="1" dirty="0">
                <a:solidFill>
                  <a:srgbClr val="FFFF66"/>
                </a:solidFill>
                <a:effectLst/>
                <a:latin typeface="Book Antiqua" panose="02040602050305030304" pitchFamily="18" charset="0"/>
                <a:ea typeface="Calibri" panose="020F0502020204030204" pitchFamily="34" charset="0"/>
              </a:rPr>
              <a:t>To access your </a:t>
            </a:r>
            <a:r>
              <a:rPr lang="en-US" sz="2400" b="1" dirty="0" err="1">
                <a:solidFill>
                  <a:srgbClr val="FFFF66"/>
                </a:solidFill>
                <a:latin typeface="Book Antiqua" panose="02040602050305030304" pitchFamily="18" charset="0"/>
              </a:rPr>
              <a:t>eOPF</a:t>
            </a:r>
            <a:r>
              <a:rPr lang="en-US" sz="2400" b="1" dirty="0">
                <a:solidFill>
                  <a:srgbClr val="FFFF66"/>
                </a:solidFill>
                <a:latin typeface="Book Antiqua" panose="02040602050305030304" pitchFamily="18" charset="0"/>
              </a:rPr>
              <a:t> visit:</a:t>
            </a:r>
          </a:p>
          <a:p>
            <a:pPr marL="365760" lvl="1" indent="0" algn="ctr">
              <a:buClr>
                <a:schemeClr val="accent2">
                  <a:lumMod val="75000"/>
                </a:schemeClr>
              </a:buClr>
              <a:buSzPct val="100000"/>
              <a:buNone/>
            </a:pPr>
            <a:r>
              <a:rPr lang="en-US" b="1" dirty="0">
                <a:solidFill>
                  <a:srgbClr val="0070C0"/>
                </a:solidFill>
                <a:latin typeface="Book Antiqua" panose="02040602050305030304" pitchFamily="18" charset="0"/>
              </a:rPr>
              <a:t> </a:t>
            </a:r>
            <a:r>
              <a:rPr lang="en-US" b="1" u="none" strike="noStrike" dirty="0">
                <a:solidFill>
                  <a:srgbClr val="0070C0"/>
                </a:solidFill>
                <a:effectLst/>
                <a:latin typeface="Book Antiqua" panose="02040602050305030304" pitchFamily="18" charset="0"/>
                <a:ea typeface="Calibri" panose="020F0502020204030204" pitchFamily="34" charset="0"/>
                <a:hlinkClick r:id="rId4">
                  <a:extLst>
                    <a:ext uri="{A12FA001-AC4F-418D-AE19-62706E023703}">
                      <ahyp:hlinkClr xmlns:ahyp="http://schemas.microsoft.com/office/drawing/2018/hyperlinkcolor" val="tx"/>
                    </a:ext>
                  </a:extLst>
                </a:hlinkClick>
              </a:rPr>
              <a:t>https://eopf.opm.gov/nationalguard/</a:t>
            </a:r>
            <a:endParaRPr lang="en-US" b="1" dirty="0">
              <a:solidFill>
                <a:srgbClr val="0070C0"/>
              </a:solidFill>
              <a:latin typeface="Book Antiqua" panose="02040602050305030304" pitchFamily="18" charset="0"/>
            </a:endParaRPr>
          </a:p>
        </p:txBody>
      </p:sp>
      <p:sp>
        <p:nvSpPr>
          <p:cNvPr id="3" name="Title 2"/>
          <p:cNvSpPr>
            <a:spLocks noGrp="1"/>
          </p:cNvSpPr>
          <p:nvPr>
            <p:ph type="title"/>
          </p:nvPr>
        </p:nvSpPr>
        <p:spPr>
          <a:xfrm>
            <a:off x="1790700" y="304800"/>
            <a:ext cx="5562600" cy="1219200"/>
          </a:xfrm>
        </p:spPr>
        <p:txBody>
          <a:bodyPr>
            <a:noAutofit/>
          </a:bodyPr>
          <a:lstStyle/>
          <a:p>
            <a:r>
              <a:rPr lang="en-US" sz="4400" b="1">
                <a:latin typeface="Book Antiqua" panose="02040602050305030304" pitchFamily="18" charset="0"/>
              </a:rPr>
              <a:t>Electronic Official Personnel File (</a:t>
            </a:r>
            <a:r>
              <a:rPr lang="en-US" sz="4400" b="1" err="1">
                <a:latin typeface="Book Antiqua" panose="02040602050305030304" pitchFamily="18" charset="0"/>
              </a:rPr>
              <a:t>eOPF</a:t>
            </a:r>
            <a:r>
              <a:rPr lang="en-US" sz="4400" b="1">
                <a:latin typeface="Book Antiqua" panose="02040602050305030304" pitchFamily="18" charset="0"/>
              </a:rPr>
              <a:t>)</a:t>
            </a:r>
          </a:p>
        </p:txBody>
      </p:sp>
      <p:pic>
        <p:nvPicPr>
          <p:cNvPr id="51" name="Audio 50">
            <a:hlinkClick r:id="" action="ppaction://media"/>
            <a:extLst>
              <a:ext uri="{FF2B5EF4-FFF2-40B4-BE49-F238E27FC236}">
                <a16:creationId xmlns:a16="http://schemas.microsoft.com/office/drawing/2014/main" id="{4C468AA4-B140-086F-C66F-95A23E4165C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21257407"/>
      </p:ext>
    </p:extLst>
  </p:cSld>
  <p:clrMapOvr>
    <a:masterClrMapping/>
  </p:clrMapOvr>
  <mc:AlternateContent xmlns:mc="http://schemas.openxmlformats.org/markup-compatibility/2006" xmlns:p14="http://schemas.microsoft.com/office/powerpoint/2010/main">
    <mc:Choice Requires="p14">
      <p:transition spd="slow" p14:dur="2000" advTm="56769"/>
    </mc:Choice>
    <mc:Fallback xmlns="">
      <p:transition spd="slow" advTm="56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11"/>
          <p:cNvSpPr>
            <a:spLocks noGrp="1"/>
          </p:cNvSpPr>
          <p:nvPr>
            <p:ph sz="half" idx="4294967295"/>
          </p:nvPr>
        </p:nvSpPr>
        <p:spPr>
          <a:xfrm>
            <a:off x="152399" y="1523999"/>
            <a:ext cx="4800601" cy="5102226"/>
          </a:xfrm>
        </p:spPr>
        <p:txBody>
          <a:bodyPr>
            <a:noAutofit/>
          </a:bodyPr>
          <a:lstStyle/>
          <a:p>
            <a:pPr>
              <a:buClr>
                <a:schemeClr val="accent2">
                  <a:lumMod val="75000"/>
                </a:schemeClr>
              </a:buClr>
              <a:buSzPct val="100000"/>
              <a:buFont typeface="Wingdings 2" panose="05020102010507070707" pitchFamily="18" charset="2"/>
              <a:buChar char=""/>
            </a:pPr>
            <a:r>
              <a:rPr lang="en-US" sz="1600" dirty="0">
                <a:latin typeface="Book Antiqua" panose="02040602050305030304" pitchFamily="18" charset="0"/>
              </a:rPr>
              <a:t>Long-term care assists with daily living (such as eating, dressing and bathing) that someone may need due; chronic illness, injury, disability, or aging.</a:t>
            </a:r>
          </a:p>
          <a:p>
            <a:pPr>
              <a:buClr>
                <a:schemeClr val="accent2">
                  <a:lumMod val="75000"/>
                </a:schemeClr>
              </a:buClr>
              <a:buSzPct val="100000"/>
              <a:buFont typeface="Wingdings 2" panose="05020102010507070707" pitchFamily="18" charset="2"/>
              <a:buChar char=""/>
            </a:pPr>
            <a:r>
              <a:rPr lang="en-US" sz="1600" dirty="0">
                <a:solidFill>
                  <a:schemeClr val="bg1"/>
                </a:solidFill>
                <a:latin typeface="Book Antiqua" panose="02040602050305030304" pitchFamily="18" charset="0"/>
              </a:rPr>
              <a:t>This long-term care insurance program covers; Federal employees, spouse, parents, parents-in-law, step-parents  and adult children </a:t>
            </a:r>
            <a:r>
              <a:rPr lang="en-US" sz="1600" i="1" dirty="0">
                <a:solidFill>
                  <a:schemeClr val="bg1"/>
                </a:solidFill>
                <a:latin typeface="Book Antiqua" panose="02040602050305030304" pitchFamily="18" charset="0"/>
              </a:rPr>
              <a:t>(</a:t>
            </a:r>
            <a:r>
              <a:rPr lang="en-US" sz="1600" dirty="0">
                <a:solidFill>
                  <a:schemeClr val="bg1"/>
                </a:solidFill>
                <a:latin typeface="Book Antiqua" panose="02040602050305030304" pitchFamily="18" charset="0"/>
              </a:rPr>
              <a:t>including adopted or step-children</a:t>
            </a:r>
            <a:r>
              <a:rPr lang="en-US" sz="1600" i="1" dirty="0">
                <a:solidFill>
                  <a:schemeClr val="bg1"/>
                </a:solidFill>
                <a:latin typeface="Book Antiqua" panose="02040602050305030304" pitchFamily="18" charset="0"/>
              </a:rPr>
              <a:t>) </a:t>
            </a:r>
            <a:r>
              <a:rPr lang="en-US" sz="1600" dirty="0">
                <a:solidFill>
                  <a:schemeClr val="bg1"/>
                </a:solidFill>
                <a:latin typeface="Book Antiqua" panose="02040602050305030304" pitchFamily="18" charset="0"/>
              </a:rPr>
              <a:t>of living employee.</a:t>
            </a:r>
          </a:p>
          <a:p>
            <a:pPr marL="365760" lvl="1" indent="0">
              <a:buClr>
                <a:schemeClr val="accent2">
                  <a:lumMod val="75000"/>
                </a:schemeClr>
              </a:buClr>
              <a:buSzPct val="100000"/>
              <a:buNone/>
            </a:pPr>
            <a:endParaRPr lang="en-US" sz="1400" dirty="0">
              <a:solidFill>
                <a:schemeClr val="tx1"/>
              </a:solidFill>
              <a:latin typeface="Book Antiqua" panose="02040602050305030304" pitchFamily="18" charset="0"/>
            </a:endParaRPr>
          </a:p>
          <a:p>
            <a:pPr marL="365760" lvl="1" indent="0">
              <a:buClr>
                <a:schemeClr val="accent2">
                  <a:lumMod val="75000"/>
                </a:schemeClr>
              </a:buClr>
              <a:buSzPct val="100000"/>
              <a:buNone/>
            </a:pPr>
            <a:r>
              <a:rPr lang="en-US" sz="1400" b="1" dirty="0">
                <a:solidFill>
                  <a:srgbClr val="FFFF66"/>
                </a:solidFill>
                <a:latin typeface="Book Antiqua" panose="02040602050305030304" pitchFamily="18" charset="0"/>
              </a:rPr>
              <a:t>Click the link for more information and enrollment:</a:t>
            </a:r>
          </a:p>
          <a:p>
            <a:pPr marL="365760" lvl="1" indent="0">
              <a:buClr>
                <a:schemeClr val="accent2">
                  <a:lumMod val="75000"/>
                </a:schemeClr>
              </a:buClr>
              <a:buSzPct val="100000"/>
              <a:buNone/>
            </a:pPr>
            <a:r>
              <a:rPr lang="en-US" sz="1400" b="1" dirty="0">
                <a:solidFill>
                  <a:srgbClr val="0070C0"/>
                </a:solidFill>
                <a:latin typeface="Book Antiqua" panose="02040602050305030304" pitchFamily="18" charset="0"/>
                <a:hlinkClick r:id="rId4">
                  <a:extLst>
                    <a:ext uri="{A12FA001-AC4F-418D-AE19-62706E023703}">
                      <ahyp:hlinkClr xmlns:ahyp="http://schemas.microsoft.com/office/drawing/2018/hyperlinkcolor" val="tx"/>
                    </a:ext>
                  </a:extLst>
                </a:hlinkClick>
              </a:rPr>
              <a:t>LTCFEDS | The Federal Long Term Care Insurance Program (FLTCIP)</a:t>
            </a:r>
            <a:endParaRPr lang="en-US" sz="1400" b="1" dirty="0">
              <a:solidFill>
                <a:srgbClr val="0070C0"/>
              </a:solidFill>
              <a:latin typeface="Book Antiqua" panose="02040602050305030304" pitchFamily="18" charset="0"/>
            </a:endParaRPr>
          </a:p>
          <a:p>
            <a:pPr marL="0" indent="0">
              <a:buClr>
                <a:schemeClr val="accent2">
                  <a:lumMod val="75000"/>
                </a:schemeClr>
              </a:buClr>
              <a:buSzPct val="100000"/>
              <a:buNone/>
            </a:pPr>
            <a:endParaRPr lang="en-US" sz="1400" b="1" dirty="0">
              <a:solidFill>
                <a:schemeClr val="bg1"/>
              </a:solidFill>
              <a:latin typeface="Book Antiqua" panose="02040602050305030304" pitchFamily="18" charset="0"/>
            </a:endParaRPr>
          </a:p>
          <a:p>
            <a:pPr>
              <a:buClr>
                <a:schemeClr val="accent2">
                  <a:lumMod val="75000"/>
                </a:schemeClr>
              </a:buClr>
              <a:buSzPct val="100000"/>
            </a:pPr>
            <a:r>
              <a:rPr lang="en-US" sz="1600" dirty="0">
                <a:latin typeface="Book Antiqua" panose="02040602050305030304" pitchFamily="18" charset="0"/>
              </a:rPr>
              <a:t>As of </a:t>
            </a:r>
            <a:r>
              <a:rPr lang="en-US" sz="1600" b="1" dirty="0">
                <a:solidFill>
                  <a:schemeClr val="bg1"/>
                </a:solidFill>
                <a:latin typeface="Book Antiqua" panose="02040602050305030304" pitchFamily="18" charset="0"/>
              </a:rPr>
              <a:t>December 19</a:t>
            </a:r>
            <a:r>
              <a:rPr lang="en-US" sz="1600" b="1" baseline="30000" dirty="0">
                <a:solidFill>
                  <a:schemeClr val="bg1"/>
                </a:solidFill>
                <a:latin typeface="Book Antiqua" panose="02040602050305030304" pitchFamily="18" charset="0"/>
              </a:rPr>
              <a:t>th</a:t>
            </a:r>
            <a:r>
              <a:rPr lang="en-US" sz="1600" b="1" dirty="0">
                <a:solidFill>
                  <a:schemeClr val="bg1"/>
                </a:solidFill>
                <a:latin typeface="Book Antiqua" panose="02040602050305030304" pitchFamily="18" charset="0"/>
              </a:rPr>
              <a:t>, 2022</a:t>
            </a:r>
            <a:r>
              <a:rPr lang="en-US" sz="1600" dirty="0">
                <a:latin typeface="Book Antiqua" panose="02040602050305030304" pitchFamily="18" charset="0"/>
              </a:rPr>
              <a:t> federal employees not currently enrolled may not apply for coverage, and current enrollees may not apply to increase their coverage. The suspension will remain in effect for 24 months, unless OPM issues a subsequent notice to end or extend the suspension period.</a:t>
            </a:r>
          </a:p>
        </p:txBody>
      </p:sp>
      <p:sp>
        <p:nvSpPr>
          <p:cNvPr id="71682" name="Title 5"/>
          <p:cNvSpPr>
            <a:spLocks noGrp="1"/>
          </p:cNvSpPr>
          <p:nvPr>
            <p:ph type="title" idx="4294967295"/>
          </p:nvPr>
        </p:nvSpPr>
        <p:spPr>
          <a:xfrm>
            <a:off x="1295400" y="155574"/>
            <a:ext cx="6553200" cy="1368425"/>
          </a:xfrm>
        </p:spPr>
        <p:txBody>
          <a:bodyPr>
            <a:normAutofit fontScale="90000"/>
          </a:bodyPr>
          <a:lstStyle/>
          <a:p>
            <a:pPr algn="ctr"/>
            <a:r>
              <a:rPr lang="en-US" sz="4400" b="1">
                <a:latin typeface="Book Antiqua" panose="02040602050305030304" pitchFamily="18" charset="0"/>
              </a:rPr>
              <a:t>Federal Long-Term Care Insurance Program (FLTCIP)</a:t>
            </a:r>
          </a:p>
        </p:txBody>
      </p:sp>
      <p:pic>
        <p:nvPicPr>
          <p:cNvPr id="71684" name="Picture 5"/>
          <p:cNvPicPr>
            <a:picLocks noChangeAspect="1" noChangeArrowheads="1"/>
          </p:cNvPicPr>
          <p:nvPr/>
        </p:nvPicPr>
        <p:blipFill>
          <a:blip r:embed="rId5" cstate="print"/>
          <a:srcRect/>
          <a:stretch>
            <a:fillRect/>
          </a:stretch>
        </p:blipFill>
        <p:spPr bwMode="auto">
          <a:xfrm>
            <a:off x="4953000" y="1600199"/>
            <a:ext cx="3733799" cy="4916105"/>
          </a:xfrm>
          <a:prstGeom prst="rect">
            <a:avLst/>
          </a:prstGeom>
          <a:noFill/>
          <a:ln w="9525">
            <a:noFill/>
            <a:miter lim="800000"/>
            <a:headEnd/>
            <a:tailEnd/>
          </a:ln>
        </p:spPr>
      </p:pic>
      <p:pic>
        <p:nvPicPr>
          <p:cNvPr id="12" name="Audio 11">
            <a:hlinkClick r:id="" action="ppaction://media"/>
            <a:extLst>
              <a:ext uri="{FF2B5EF4-FFF2-40B4-BE49-F238E27FC236}">
                <a16:creationId xmlns:a16="http://schemas.microsoft.com/office/drawing/2014/main" id="{F58667B4-DACF-798C-05B5-8881C2C3679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3354"/>
    </mc:Choice>
    <mc:Fallback xmlns="">
      <p:transition spd="slow" advTm="53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80215-A1CD-4BBE-8B9B-A88C582A3DF5}"/>
              </a:ext>
            </a:extLst>
          </p:cNvPr>
          <p:cNvSpPr txBox="1">
            <a:spLocks/>
          </p:cNvSpPr>
          <p:nvPr/>
        </p:nvSpPr>
        <p:spPr>
          <a:xfrm>
            <a:off x="457200" y="97697"/>
            <a:ext cx="8229600" cy="892903"/>
          </a:xfrm>
          <a:prstGeom prst="rect">
            <a:avLst/>
          </a:prstGeom>
        </p:spPr>
        <p:txBody>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fontAlgn="auto">
              <a:spcAft>
                <a:spcPts val="0"/>
              </a:spcAft>
            </a:pPr>
            <a:r>
              <a:rPr lang="en-US" sz="4400" b="1" dirty="0">
                <a:latin typeface="Book Antiqua" panose="02040602050305030304" pitchFamily="18" charset="0"/>
              </a:rPr>
              <a:t>Benefits Links</a:t>
            </a:r>
            <a:endParaRPr lang="en-US" dirty="0"/>
          </a:p>
        </p:txBody>
      </p:sp>
      <p:graphicFrame>
        <p:nvGraphicFramePr>
          <p:cNvPr id="3" name="Table 3">
            <a:extLst>
              <a:ext uri="{FF2B5EF4-FFF2-40B4-BE49-F238E27FC236}">
                <a16:creationId xmlns:a16="http://schemas.microsoft.com/office/drawing/2014/main" id="{F23D51FA-A7E8-E5CD-3F4A-53C17B663107}"/>
              </a:ext>
            </a:extLst>
          </p:cNvPr>
          <p:cNvGraphicFramePr>
            <a:graphicFrameLocks noGrp="1"/>
          </p:cNvGraphicFramePr>
          <p:nvPr>
            <p:extLst>
              <p:ext uri="{D42A27DB-BD31-4B8C-83A1-F6EECF244321}">
                <p14:modId xmlns:p14="http://schemas.microsoft.com/office/powerpoint/2010/main" val="3054864341"/>
              </p:ext>
            </p:extLst>
          </p:nvPr>
        </p:nvGraphicFramePr>
        <p:xfrm>
          <a:off x="152400" y="1521229"/>
          <a:ext cx="8839200" cy="5208270"/>
        </p:xfrm>
        <a:graphic>
          <a:graphicData uri="http://schemas.openxmlformats.org/drawingml/2006/table">
            <a:tbl>
              <a:tblPr firstRow="1" bandRow="1">
                <a:tableStyleId>{073A0DAA-6AF3-43AB-8588-CEC1D06C72B9}</a:tableStyleId>
              </a:tblPr>
              <a:tblGrid>
                <a:gridCol w="2057400">
                  <a:extLst>
                    <a:ext uri="{9D8B030D-6E8A-4147-A177-3AD203B41FA5}">
                      <a16:colId xmlns:a16="http://schemas.microsoft.com/office/drawing/2014/main" val="95735157"/>
                    </a:ext>
                  </a:extLst>
                </a:gridCol>
                <a:gridCol w="2133600">
                  <a:extLst>
                    <a:ext uri="{9D8B030D-6E8A-4147-A177-3AD203B41FA5}">
                      <a16:colId xmlns:a16="http://schemas.microsoft.com/office/drawing/2014/main" val="3884511598"/>
                    </a:ext>
                  </a:extLst>
                </a:gridCol>
                <a:gridCol w="1752600">
                  <a:extLst>
                    <a:ext uri="{9D8B030D-6E8A-4147-A177-3AD203B41FA5}">
                      <a16:colId xmlns:a16="http://schemas.microsoft.com/office/drawing/2014/main" val="2537305999"/>
                    </a:ext>
                  </a:extLst>
                </a:gridCol>
                <a:gridCol w="2895600">
                  <a:extLst>
                    <a:ext uri="{9D8B030D-6E8A-4147-A177-3AD203B41FA5}">
                      <a16:colId xmlns:a16="http://schemas.microsoft.com/office/drawing/2014/main" val="2583757634"/>
                    </a:ext>
                  </a:extLst>
                </a:gridCol>
              </a:tblGrid>
              <a:tr h="638175">
                <a:tc>
                  <a:txBody>
                    <a:bodyPr/>
                    <a:lstStyle/>
                    <a:p>
                      <a:pPr algn="ctr"/>
                      <a:r>
                        <a:rPr lang="en-US" sz="1400" dirty="0">
                          <a:latin typeface="Book Antiqua" panose="02040602050305030304" pitchFamily="18" charset="0"/>
                        </a:rPr>
                        <a:t>Benefit Programs:</a:t>
                      </a:r>
                    </a:p>
                  </a:txBody>
                  <a:tcPr/>
                </a:tc>
                <a:tc>
                  <a:txBody>
                    <a:bodyPr/>
                    <a:lstStyle/>
                    <a:p>
                      <a:pPr algn="ctr"/>
                      <a:r>
                        <a:rPr lang="en-US" sz="1400">
                          <a:latin typeface="Book Antiqua" panose="02040602050305030304" pitchFamily="18" charset="0"/>
                        </a:rPr>
                        <a:t># of Days Employee Has to Enroll from Date of Hire:</a:t>
                      </a:r>
                    </a:p>
                  </a:txBody>
                  <a:tcPr/>
                </a:tc>
                <a:tc>
                  <a:txBody>
                    <a:bodyPr/>
                    <a:lstStyle/>
                    <a:p>
                      <a:pPr algn="ctr"/>
                      <a:r>
                        <a:rPr lang="en-US" sz="1400">
                          <a:latin typeface="Book Antiqua" panose="02040602050305030304" pitchFamily="18" charset="0"/>
                        </a:rPr>
                        <a:t>Where to go to Enroll in Programs:</a:t>
                      </a:r>
                    </a:p>
                  </a:txBody>
                  <a:tcPr/>
                </a:tc>
                <a:tc>
                  <a:txBody>
                    <a:bodyPr/>
                    <a:lstStyle/>
                    <a:p>
                      <a:pPr algn="ctr"/>
                      <a:r>
                        <a:rPr lang="en-US" sz="1400">
                          <a:latin typeface="Book Antiqua" panose="02040602050305030304" pitchFamily="18" charset="0"/>
                        </a:rPr>
                        <a:t>Website/Form Where Additional Information Can Be Found:</a:t>
                      </a:r>
                    </a:p>
                  </a:txBody>
                  <a:tcPr/>
                </a:tc>
                <a:extLst>
                  <a:ext uri="{0D108BD9-81ED-4DB2-BD59-A6C34878D82A}">
                    <a16:rowId xmlns:a16="http://schemas.microsoft.com/office/drawing/2014/main" val="1536897119"/>
                  </a:ext>
                </a:extLst>
              </a:tr>
              <a:tr h="638175">
                <a:tc>
                  <a:txBody>
                    <a:bodyPr/>
                    <a:lstStyle/>
                    <a:p>
                      <a:r>
                        <a:rPr lang="en-US" sz="1200" b="1">
                          <a:latin typeface="Book Antiqua" panose="02040602050305030304" pitchFamily="18" charset="0"/>
                        </a:rPr>
                        <a:t>FEHB</a:t>
                      </a:r>
                      <a:r>
                        <a:rPr lang="en-US" sz="1200">
                          <a:latin typeface="Book Antiqua" panose="02040602050305030304" pitchFamily="18" charset="0"/>
                        </a:rPr>
                        <a:t> </a:t>
                      </a:r>
                      <a:r>
                        <a:rPr lang="en-US" sz="1200">
                          <a:solidFill>
                            <a:schemeClr val="tx1"/>
                          </a:solidFill>
                          <a:latin typeface="Book Antiqua" panose="02040602050305030304" pitchFamily="18" charset="0"/>
                        </a:rPr>
                        <a:t>(Federal Employees Health Benefits)</a:t>
                      </a:r>
                    </a:p>
                  </a:txBody>
                  <a:tcPr/>
                </a:tc>
                <a:tc>
                  <a:txBody>
                    <a:bodyPr/>
                    <a:lstStyle/>
                    <a:p>
                      <a:pPr algn="ctr"/>
                      <a:r>
                        <a:rPr lang="en-US" sz="1200" b="1">
                          <a:latin typeface="Book Antiqua" panose="02040602050305030304" pitchFamily="18" charset="0"/>
                        </a:rPr>
                        <a:t>60 Days</a:t>
                      </a:r>
                    </a:p>
                  </a:txBody>
                  <a:tcPr/>
                </a:tc>
                <a:tc>
                  <a:txBody>
                    <a:bodyPr/>
                    <a:lstStyle/>
                    <a:p>
                      <a:pPr algn="ctr"/>
                      <a:r>
                        <a:rPr lang="en-US" sz="1200" b="1">
                          <a:latin typeface="Book Antiqua" panose="02040602050305030304" pitchFamily="18" charset="0"/>
                        </a:rPr>
                        <a:t>GRB Platform</a:t>
                      </a:r>
                    </a:p>
                    <a:p>
                      <a:pPr algn="ctr"/>
                      <a:endParaRPr lang="en-US" sz="1200" b="1">
                        <a:latin typeface="Book Antiqua" panose="02040602050305030304" pitchFamily="18" charset="0"/>
                      </a:endParaRPr>
                    </a:p>
                  </a:txBody>
                  <a:tcPr/>
                </a:tc>
                <a:tc>
                  <a:txBody>
                    <a:bodyPr/>
                    <a:lstStyle/>
                    <a:p>
                      <a:r>
                        <a:rPr lang="en-US" sz="1200" b="1" dirty="0">
                          <a:solidFill>
                            <a:srgbClr val="FFFF66"/>
                          </a:solidFill>
                          <a:latin typeface="Book Antiqua" panose="02040602050305030304" pitchFamily="18" charset="0"/>
                          <a:hlinkClick r:id="rId4">
                            <a:extLst>
                              <a:ext uri="{A12FA001-AC4F-418D-AE19-62706E023703}">
                                <ahyp:hlinkClr xmlns:ahyp="http://schemas.microsoft.com/office/drawing/2018/hyperlinkcolor" val="tx"/>
                              </a:ext>
                            </a:extLst>
                          </a:hlinkClick>
                        </a:rPr>
                        <a:t>www.opm.gov</a:t>
                      </a:r>
                      <a:endParaRPr lang="en-US" sz="1200" b="1" dirty="0">
                        <a:solidFill>
                          <a:srgbClr val="FFFF66"/>
                        </a:solidFill>
                        <a:latin typeface="Book Antiqua" panose="02040602050305030304" pitchFamily="18" charset="0"/>
                      </a:endParaRPr>
                    </a:p>
                    <a:p>
                      <a:r>
                        <a:rPr lang="en-US" sz="1200" b="1" dirty="0">
                          <a:solidFill>
                            <a:srgbClr val="FFFF66"/>
                          </a:solidFill>
                          <a:latin typeface="Book Antiqua" panose="02040602050305030304" pitchFamily="18" charset="0"/>
                          <a:hlinkClick r:id="rId5">
                            <a:extLst>
                              <a:ext uri="{A12FA001-AC4F-418D-AE19-62706E023703}">
                                <ahyp:hlinkClr xmlns:ahyp="http://schemas.microsoft.com/office/drawing/2018/hyperlinkcolor" val="tx"/>
                              </a:ext>
                            </a:extLst>
                          </a:hlinkClick>
                        </a:rPr>
                        <a:t>https://abc.chra.army.mil/abc/</a:t>
                      </a:r>
                      <a:r>
                        <a:rPr lang="en-US" sz="1200" b="1" dirty="0">
                          <a:solidFill>
                            <a:srgbClr val="FFFF66"/>
                          </a:solidFill>
                          <a:latin typeface="Book Antiqua" panose="02040602050305030304" pitchFamily="18" charset="0"/>
                        </a:rPr>
                        <a:t> </a:t>
                      </a:r>
                    </a:p>
                  </a:txBody>
                  <a:tcPr/>
                </a:tc>
                <a:extLst>
                  <a:ext uri="{0D108BD9-81ED-4DB2-BD59-A6C34878D82A}">
                    <a16:rowId xmlns:a16="http://schemas.microsoft.com/office/drawing/2014/main" val="293511676"/>
                  </a:ext>
                </a:extLst>
              </a:tr>
              <a:tr h="638175">
                <a:tc>
                  <a:txBody>
                    <a:bodyPr/>
                    <a:lstStyle/>
                    <a:p>
                      <a:r>
                        <a:rPr lang="en-US" sz="1200" b="1">
                          <a:latin typeface="Book Antiqua" panose="02040602050305030304" pitchFamily="18" charset="0"/>
                        </a:rPr>
                        <a:t>FEGLI</a:t>
                      </a:r>
                      <a:r>
                        <a:rPr lang="en-US" sz="1200">
                          <a:latin typeface="Book Antiqua" panose="02040602050305030304" pitchFamily="18" charset="0"/>
                        </a:rPr>
                        <a:t> </a:t>
                      </a:r>
                      <a:r>
                        <a:rPr lang="en-US" sz="1200">
                          <a:solidFill>
                            <a:schemeClr val="tx1"/>
                          </a:solidFill>
                          <a:latin typeface="Book Antiqua" panose="02040602050305030304" pitchFamily="18" charset="0"/>
                        </a:rPr>
                        <a:t>(Federal Employee Group Life Insurance)</a:t>
                      </a:r>
                    </a:p>
                  </a:txBody>
                  <a:tcPr>
                    <a:solidFill>
                      <a:schemeClr val="bg1">
                        <a:lumMod val="50000"/>
                        <a:lumOff val="50000"/>
                      </a:schemeClr>
                    </a:solidFill>
                  </a:tcPr>
                </a:tc>
                <a:tc>
                  <a:txBody>
                    <a:bodyPr/>
                    <a:lstStyle/>
                    <a:p>
                      <a:pPr algn="ctr"/>
                      <a:r>
                        <a:rPr lang="en-US" sz="1200" b="1">
                          <a:latin typeface="Book Antiqua" panose="02040602050305030304" pitchFamily="18" charset="0"/>
                        </a:rPr>
                        <a:t>60 Days</a:t>
                      </a:r>
                    </a:p>
                  </a:txBody>
                  <a:tcPr>
                    <a:solidFill>
                      <a:schemeClr val="bg1">
                        <a:lumMod val="50000"/>
                        <a:lumOff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Book Antiqua" panose="02040602050305030304" pitchFamily="18" charset="0"/>
                        </a:rPr>
                        <a:t>GRB Platform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latin typeface="Book Antiqua" panose="02040602050305030304" pitchFamily="18" charset="0"/>
                      </a:endParaRPr>
                    </a:p>
                    <a:p>
                      <a:pPr algn="ctr"/>
                      <a:endParaRPr lang="en-US" sz="1200" b="1">
                        <a:latin typeface="Book Antiqua" panose="02040602050305030304" pitchFamily="18" charset="0"/>
                      </a:endParaRPr>
                    </a:p>
                  </a:txBody>
                  <a:tcPr>
                    <a:solidFill>
                      <a:schemeClr val="bg1">
                        <a:lumMod val="50000"/>
                        <a:lumOff val="50000"/>
                      </a:schemeClr>
                    </a:solidFill>
                  </a:tcPr>
                </a:tc>
                <a:tc>
                  <a:txBody>
                    <a:bodyPr/>
                    <a:lstStyle/>
                    <a:p>
                      <a:r>
                        <a:rPr lang="en-US" sz="1200" b="1" dirty="0">
                          <a:solidFill>
                            <a:srgbClr val="FFFF66"/>
                          </a:solidFill>
                          <a:latin typeface="Book Antiqua" panose="02040602050305030304" pitchFamily="18" charset="0"/>
                          <a:hlinkClick r:id="rId4">
                            <a:extLst>
                              <a:ext uri="{A12FA001-AC4F-418D-AE19-62706E023703}">
                                <ahyp:hlinkClr xmlns:ahyp="http://schemas.microsoft.com/office/drawing/2018/hyperlinkcolor" val="tx"/>
                              </a:ext>
                            </a:extLst>
                          </a:hlinkClick>
                        </a:rPr>
                        <a:t>www.opm.gov</a:t>
                      </a:r>
                      <a:endParaRPr lang="en-US" sz="1200" b="1" dirty="0">
                        <a:solidFill>
                          <a:srgbClr val="FFFF66"/>
                        </a:solidFill>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66"/>
                          </a:solidFill>
                          <a:latin typeface="Book Antiqua" panose="02040602050305030304" pitchFamily="18" charset="0"/>
                          <a:hlinkClick r:id="rId5">
                            <a:extLst>
                              <a:ext uri="{A12FA001-AC4F-418D-AE19-62706E023703}">
                                <ahyp:hlinkClr xmlns:ahyp="http://schemas.microsoft.com/office/drawing/2018/hyperlinkcolor" val="tx"/>
                              </a:ext>
                            </a:extLst>
                          </a:hlinkClick>
                        </a:rPr>
                        <a:t>https://abc.chra.army.mil/abc/</a:t>
                      </a:r>
                      <a:r>
                        <a:rPr lang="en-US" sz="1200" b="1" dirty="0">
                          <a:solidFill>
                            <a:srgbClr val="FFFF66"/>
                          </a:solidFill>
                          <a:latin typeface="Book Antiqua" panose="02040602050305030304" pitchFamily="18" charset="0"/>
                        </a:rPr>
                        <a:t> </a:t>
                      </a:r>
                    </a:p>
                    <a:p>
                      <a:endParaRPr lang="en-US" sz="1200" b="1" dirty="0">
                        <a:solidFill>
                          <a:srgbClr val="FFFF66"/>
                        </a:solidFill>
                        <a:latin typeface="Book Antiqua" panose="02040602050305030304" pitchFamily="18" charset="0"/>
                      </a:endParaRPr>
                    </a:p>
                  </a:txBody>
                  <a:tcPr>
                    <a:solidFill>
                      <a:schemeClr val="bg1">
                        <a:lumMod val="50000"/>
                        <a:lumOff val="50000"/>
                      </a:schemeClr>
                    </a:solidFill>
                  </a:tcPr>
                </a:tc>
                <a:extLst>
                  <a:ext uri="{0D108BD9-81ED-4DB2-BD59-A6C34878D82A}">
                    <a16:rowId xmlns:a16="http://schemas.microsoft.com/office/drawing/2014/main" val="1596431071"/>
                  </a:ext>
                </a:extLst>
              </a:tr>
              <a:tr h="638175">
                <a:tc>
                  <a:txBody>
                    <a:bodyPr/>
                    <a:lstStyle/>
                    <a:p>
                      <a:r>
                        <a:rPr lang="en-US" sz="1200" b="1">
                          <a:latin typeface="Book Antiqua" panose="02040602050305030304" pitchFamily="18" charset="0"/>
                        </a:rPr>
                        <a:t>TSP</a:t>
                      </a:r>
                      <a:r>
                        <a:rPr lang="en-US" sz="1200">
                          <a:latin typeface="Book Antiqua" panose="02040602050305030304" pitchFamily="18" charset="0"/>
                        </a:rPr>
                        <a:t> </a:t>
                      </a:r>
                      <a:r>
                        <a:rPr lang="en-US" sz="1200">
                          <a:solidFill>
                            <a:schemeClr val="tx1"/>
                          </a:solidFill>
                          <a:latin typeface="Book Antiqua" panose="02040602050305030304" pitchFamily="18" charset="0"/>
                        </a:rPr>
                        <a:t>(Thrift Savings Plan)</a:t>
                      </a:r>
                    </a:p>
                  </a:txBody>
                  <a:tcPr>
                    <a:solidFill>
                      <a:schemeClr val="tx1">
                        <a:lumMod val="75000"/>
                      </a:schemeClr>
                    </a:solidFill>
                  </a:tcPr>
                </a:tc>
                <a:tc>
                  <a:txBody>
                    <a:bodyPr/>
                    <a:lstStyle/>
                    <a:p>
                      <a:pPr algn="ctr"/>
                      <a:r>
                        <a:rPr lang="en-US" sz="1200" b="1">
                          <a:latin typeface="Book Antiqua" panose="02040602050305030304" pitchFamily="18" charset="0"/>
                        </a:rPr>
                        <a:t>N/A</a:t>
                      </a:r>
                    </a:p>
                  </a:txBody>
                  <a:tcPr>
                    <a:solidFill>
                      <a:schemeClr val="tx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Book Antiqua" panose="02040602050305030304" pitchFamily="18" charset="0"/>
                        </a:rPr>
                        <a:t>GRB Platform</a:t>
                      </a:r>
                    </a:p>
                    <a:p>
                      <a:pPr algn="ctr"/>
                      <a:endParaRPr lang="en-US" sz="1200" b="1">
                        <a:latin typeface="Book Antiqua" panose="02040602050305030304" pitchFamily="18" charset="0"/>
                      </a:endParaRPr>
                    </a:p>
                  </a:txBody>
                  <a:tcPr>
                    <a:solidFill>
                      <a:schemeClr val="tx1">
                        <a:lumMod val="75000"/>
                      </a:schemeClr>
                    </a:solidFill>
                  </a:tcPr>
                </a:tc>
                <a:tc>
                  <a:txBody>
                    <a:bodyPr/>
                    <a:lstStyle/>
                    <a:p>
                      <a:r>
                        <a:rPr lang="en-US" sz="1200" b="1">
                          <a:solidFill>
                            <a:srgbClr val="FFFF66"/>
                          </a:solidFill>
                          <a:latin typeface="Book Antiqua" panose="02040602050305030304" pitchFamily="18" charset="0"/>
                          <a:hlinkClick r:id="rId6">
                            <a:extLst>
                              <a:ext uri="{A12FA001-AC4F-418D-AE19-62706E023703}">
                                <ahyp:hlinkClr xmlns:ahyp="http://schemas.microsoft.com/office/drawing/2018/hyperlinkcolor" val="tx"/>
                              </a:ext>
                            </a:extLst>
                          </a:hlinkClick>
                        </a:rPr>
                        <a:t>www.opm.gov/healthcare-insurance/flexible-spending-accounts/</a:t>
                      </a:r>
                      <a:r>
                        <a:rPr lang="en-US" sz="1200" b="1">
                          <a:solidFill>
                            <a:srgbClr val="FFFF66"/>
                          </a:solidFill>
                          <a:latin typeface="Book Antiqua" panose="02040602050305030304" pitchFamily="18" charset="0"/>
                        </a:rPr>
                        <a:t> </a:t>
                      </a:r>
                    </a:p>
                  </a:txBody>
                  <a:tcPr>
                    <a:solidFill>
                      <a:schemeClr val="tx1">
                        <a:lumMod val="75000"/>
                      </a:schemeClr>
                    </a:solidFill>
                  </a:tcPr>
                </a:tc>
                <a:extLst>
                  <a:ext uri="{0D108BD9-81ED-4DB2-BD59-A6C34878D82A}">
                    <a16:rowId xmlns:a16="http://schemas.microsoft.com/office/drawing/2014/main" val="2387845984"/>
                  </a:ext>
                </a:extLst>
              </a:tr>
              <a:tr h="638175">
                <a:tc>
                  <a:txBody>
                    <a:bodyPr/>
                    <a:lstStyle/>
                    <a:p>
                      <a:r>
                        <a:rPr lang="en-US" sz="1200" b="1">
                          <a:latin typeface="Book Antiqua" panose="02040602050305030304" pitchFamily="18" charset="0"/>
                        </a:rPr>
                        <a:t>FSAFEDS</a:t>
                      </a:r>
                      <a:r>
                        <a:rPr lang="en-US" sz="1200">
                          <a:latin typeface="Book Antiqua" panose="02040602050305030304" pitchFamily="18" charset="0"/>
                        </a:rPr>
                        <a:t> </a:t>
                      </a:r>
                      <a:r>
                        <a:rPr lang="en-US" sz="1200">
                          <a:solidFill>
                            <a:schemeClr val="tx1"/>
                          </a:solidFill>
                          <a:latin typeface="Book Antiqua" panose="02040602050305030304" pitchFamily="18" charset="0"/>
                        </a:rPr>
                        <a:t>(Flexible Spending Account)</a:t>
                      </a:r>
                    </a:p>
                  </a:txBody>
                  <a:tcPr>
                    <a:solidFill>
                      <a:schemeClr val="bg1">
                        <a:lumMod val="50000"/>
                        <a:lumOff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Book Antiqua" panose="02040602050305030304" pitchFamily="18" charset="0"/>
                          <a:ea typeface="+mn-ea"/>
                          <a:cs typeface="+mn-cs"/>
                        </a:rPr>
                        <a:t>60 Days </a:t>
                      </a:r>
                      <a:r>
                        <a:rPr kumimoji="0" lang="en-US" sz="1200" b="0" i="0" u="none" strike="noStrike" kern="1200" cap="none" spc="0" normalizeH="0" baseline="0" noProof="0">
                          <a:ln>
                            <a:noFill/>
                          </a:ln>
                          <a:solidFill>
                            <a:schemeClr val="tx1"/>
                          </a:solidFill>
                          <a:effectLst/>
                          <a:uLnTx/>
                          <a:uFillTx/>
                          <a:latin typeface="Book Antiqua" panose="02040602050305030304" pitchFamily="18" charset="0"/>
                          <a:ea typeface="+mn-ea"/>
                          <a:cs typeface="+mn-cs"/>
                        </a:rPr>
                        <a:t>(Unless start after 1 Oct, then wait for next Open Season)</a:t>
                      </a:r>
                    </a:p>
                  </a:txBody>
                  <a:tcPr>
                    <a:solidFill>
                      <a:schemeClr val="bg1">
                        <a:lumMod val="50000"/>
                        <a:lumOff val="50000"/>
                      </a:schemeClr>
                    </a:solidFill>
                  </a:tcPr>
                </a:tc>
                <a:tc>
                  <a:txBody>
                    <a:bodyPr/>
                    <a:lstStyle/>
                    <a:p>
                      <a:pPr algn="ctr"/>
                      <a:r>
                        <a:rPr lang="en-US" sz="1200" b="1">
                          <a:solidFill>
                            <a:srgbClr val="FFFF66"/>
                          </a:solidFill>
                          <a:latin typeface="Book Antiqua" panose="02040602050305030304" pitchFamily="18" charset="0"/>
                          <a:hlinkClick r:id="rId7">
                            <a:extLst>
                              <a:ext uri="{A12FA001-AC4F-418D-AE19-62706E023703}">
                                <ahyp:hlinkClr xmlns:ahyp="http://schemas.microsoft.com/office/drawing/2018/hyperlinkcolor" val="tx"/>
                              </a:ext>
                            </a:extLst>
                          </a:hlinkClick>
                        </a:rPr>
                        <a:t>www.fsafeds.com</a:t>
                      </a:r>
                      <a:r>
                        <a:rPr lang="en-US" sz="1200" b="1">
                          <a:solidFill>
                            <a:srgbClr val="FFFF66"/>
                          </a:solidFill>
                          <a:latin typeface="Book Antiqua" panose="02040602050305030304" pitchFamily="18" charset="0"/>
                        </a:rPr>
                        <a:t> </a:t>
                      </a:r>
                    </a:p>
                  </a:txBody>
                  <a:tcPr>
                    <a:solidFill>
                      <a:schemeClr val="bg1">
                        <a:lumMod val="50000"/>
                        <a:lumOff val="50000"/>
                      </a:schemeClr>
                    </a:solidFill>
                  </a:tcPr>
                </a:tc>
                <a:tc>
                  <a:txBody>
                    <a:bodyPr/>
                    <a:lstStyle/>
                    <a:p>
                      <a:r>
                        <a:rPr lang="en-US" sz="1200" b="1" dirty="0">
                          <a:solidFill>
                            <a:srgbClr val="FFFF66"/>
                          </a:solidFill>
                          <a:latin typeface="Book Antiqua" panose="02040602050305030304" pitchFamily="18" charset="0"/>
                          <a:hlinkClick r:id="rId8">
                            <a:extLst>
                              <a:ext uri="{A12FA001-AC4F-418D-AE19-62706E023703}">
                                <ahyp:hlinkClr xmlns:ahyp="http://schemas.microsoft.com/office/drawing/2018/hyperlinkcolor" val="tx"/>
                              </a:ext>
                            </a:extLst>
                          </a:hlinkClick>
                        </a:rPr>
                        <a:t>www.tsp.gov</a:t>
                      </a:r>
                      <a:endParaRPr lang="en-US" sz="1200" b="1" dirty="0">
                        <a:solidFill>
                          <a:srgbClr val="FFFF66"/>
                        </a:solidFill>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66"/>
                          </a:solidFill>
                          <a:latin typeface="Book Antiqua" panose="02040602050305030304" pitchFamily="18" charset="0"/>
                          <a:hlinkClick r:id="rId5">
                            <a:extLst>
                              <a:ext uri="{A12FA001-AC4F-418D-AE19-62706E023703}">
                                <ahyp:hlinkClr xmlns:ahyp="http://schemas.microsoft.com/office/drawing/2018/hyperlinkcolor" val="tx"/>
                              </a:ext>
                            </a:extLst>
                          </a:hlinkClick>
                        </a:rPr>
                        <a:t>https://abc.chra.army.mil/abc/</a:t>
                      </a:r>
                      <a:r>
                        <a:rPr lang="en-US" sz="1200" b="1" dirty="0">
                          <a:solidFill>
                            <a:srgbClr val="FFFF66"/>
                          </a:solidFill>
                          <a:latin typeface="Book Antiqua" panose="02040602050305030304" pitchFamily="18" charset="0"/>
                        </a:rPr>
                        <a:t> </a:t>
                      </a:r>
                    </a:p>
                    <a:p>
                      <a:endParaRPr lang="en-US" sz="1200" b="1" dirty="0">
                        <a:solidFill>
                          <a:srgbClr val="FFFF66"/>
                        </a:solidFill>
                        <a:latin typeface="Book Antiqua" panose="02040602050305030304" pitchFamily="18" charset="0"/>
                      </a:endParaRPr>
                    </a:p>
                  </a:txBody>
                  <a:tcPr>
                    <a:solidFill>
                      <a:schemeClr val="bg1">
                        <a:lumMod val="50000"/>
                        <a:lumOff val="50000"/>
                      </a:schemeClr>
                    </a:solidFill>
                  </a:tcPr>
                </a:tc>
                <a:extLst>
                  <a:ext uri="{0D108BD9-81ED-4DB2-BD59-A6C34878D82A}">
                    <a16:rowId xmlns:a16="http://schemas.microsoft.com/office/drawing/2014/main" val="3409923256"/>
                  </a:ext>
                </a:extLst>
              </a:tr>
              <a:tr h="638175">
                <a:tc>
                  <a:txBody>
                    <a:bodyPr/>
                    <a:lstStyle/>
                    <a:p>
                      <a:r>
                        <a:rPr lang="en-US" sz="1200" b="1">
                          <a:latin typeface="Book Antiqua" panose="02040602050305030304" pitchFamily="18" charset="0"/>
                        </a:rPr>
                        <a:t>FEDVIP</a:t>
                      </a:r>
                      <a:r>
                        <a:rPr lang="en-US" sz="1200">
                          <a:latin typeface="Book Antiqua" panose="02040602050305030304" pitchFamily="18" charset="0"/>
                        </a:rPr>
                        <a:t> </a:t>
                      </a:r>
                      <a:r>
                        <a:rPr lang="en-US" sz="1200">
                          <a:solidFill>
                            <a:schemeClr val="tx1"/>
                          </a:solidFill>
                          <a:latin typeface="Book Antiqua" panose="02040602050305030304" pitchFamily="18" charset="0"/>
                        </a:rPr>
                        <a:t>(Federal Employee Dental and Vision Insurance Program)</a:t>
                      </a:r>
                    </a:p>
                  </a:txBody>
                  <a:tcPr>
                    <a:solidFill>
                      <a:schemeClr val="tx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Book Antiqua" panose="02040602050305030304" pitchFamily="18" charset="0"/>
                          <a:ea typeface="+mn-ea"/>
                          <a:cs typeface="+mn-cs"/>
                        </a:rPr>
                        <a:t>60 Days</a:t>
                      </a:r>
                    </a:p>
                  </a:txBody>
                  <a:tcPr>
                    <a:solidFill>
                      <a:schemeClr val="tx1">
                        <a:lumMod val="75000"/>
                      </a:schemeClr>
                    </a:solidFill>
                  </a:tcPr>
                </a:tc>
                <a:tc>
                  <a:txBody>
                    <a:bodyPr/>
                    <a:lstStyle/>
                    <a:p>
                      <a:pPr algn="ctr"/>
                      <a:r>
                        <a:rPr lang="en-US" sz="1200" b="1">
                          <a:solidFill>
                            <a:srgbClr val="FFFF66"/>
                          </a:solidFill>
                          <a:latin typeface="Book Antiqua" panose="02040602050305030304" pitchFamily="18" charset="0"/>
                          <a:hlinkClick r:id="rId9">
                            <a:extLst>
                              <a:ext uri="{A12FA001-AC4F-418D-AE19-62706E023703}">
                                <ahyp:hlinkClr xmlns:ahyp="http://schemas.microsoft.com/office/drawing/2018/hyperlinkcolor" val="tx"/>
                              </a:ext>
                            </a:extLst>
                          </a:hlinkClick>
                        </a:rPr>
                        <a:t>www.benefeds.com</a:t>
                      </a:r>
                      <a:r>
                        <a:rPr lang="en-US" sz="1200" b="1">
                          <a:solidFill>
                            <a:srgbClr val="FFFF66"/>
                          </a:solidFill>
                          <a:latin typeface="Book Antiqua" panose="02040602050305030304" pitchFamily="18" charset="0"/>
                        </a:rPr>
                        <a:t> </a:t>
                      </a:r>
                    </a:p>
                  </a:txBody>
                  <a:tcPr>
                    <a:solidFill>
                      <a:schemeClr val="tx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FF66"/>
                          </a:solidFill>
                          <a:latin typeface="Book Antiqua" panose="02040602050305030304" pitchFamily="18" charset="0"/>
                          <a:hlinkClick r:id="rId10">
                            <a:extLst>
                              <a:ext uri="{A12FA001-AC4F-418D-AE19-62706E023703}">
                                <ahyp:hlinkClr xmlns:ahyp="http://schemas.microsoft.com/office/drawing/2018/hyperlinkcolor" val="tx"/>
                              </a:ext>
                            </a:extLst>
                          </a:hlinkClick>
                        </a:rPr>
                        <a:t>www.opm.gov/healthcare-insurance/dental-vision/</a:t>
                      </a:r>
                      <a:r>
                        <a:rPr lang="en-US" sz="1200" b="1">
                          <a:solidFill>
                            <a:srgbClr val="FFFF66"/>
                          </a:solidFill>
                          <a:latin typeface="Book Antiqua" panose="02040602050305030304" pitchFamily="18" charset="0"/>
                        </a:rPr>
                        <a:t> </a:t>
                      </a:r>
                    </a:p>
                    <a:p>
                      <a:endParaRPr lang="en-US" sz="1200" b="1">
                        <a:solidFill>
                          <a:srgbClr val="FFFF66"/>
                        </a:solidFill>
                        <a:latin typeface="Book Antiqua" panose="02040602050305030304" pitchFamily="18" charset="0"/>
                      </a:endParaRPr>
                    </a:p>
                  </a:txBody>
                  <a:tcPr>
                    <a:solidFill>
                      <a:schemeClr val="tx1">
                        <a:lumMod val="75000"/>
                      </a:schemeClr>
                    </a:solidFill>
                  </a:tcPr>
                </a:tc>
                <a:extLst>
                  <a:ext uri="{0D108BD9-81ED-4DB2-BD59-A6C34878D82A}">
                    <a16:rowId xmlns:a16="http://schemas.microsoft.com/office/drawing/2014/main" val="2567623952"/>
                  </a:ext>
                </a:extLst>
              </a:tr>
              <a:tr h="638175">
                <a:tc>
                  <a:txBody>
                    <a:bodyPr/>
                    <a:lstStyle/>
                    <a:p>
                      <a:r>
                        <a:rPr lang="en-US" sz="1200" b="1">
                          <a:latin typeface="Book Antiqua" panose="02040602050305030304" pitchFamily="18" charset="0"/>
                        </a:rPr>
                        <a:t>FLTCIP</a:t>
                      </a:r>
                      <a:r>
                        <a:rPr lang="en-US" sz="1200">
                          <a:latin typeface="Book Antiqua" panose="02040602050305030304" pitchFamily="18" charset="0"/>
                        </a:rPr>
                        <a:t> </a:t>
                      </a:r>
                      <a:r>
                        <a:rPr lang="en-US" sz="1200">
                          <a:solidFill>
                            <a:schemeClr val="tx1"/>
                          </a:solidFill>
                          <a:latin typeface="Book Antiqua" panose="02040602050305030304" pitchFamily="18" charset="0"/>
                        </a:rPr>
                        <a:t>(Federal Long Term Care Insurance Plan)</a:t>
                      </a:r>
                    </a:p>
                  </a:txBody>
                  <a:tcPr>
                    <a:solidFill>
                      <a:schemeClr val="bg1">
                        <a:lumMod val="50000"/>
                        <a:lumOff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Book Antiqua" panose="02040602050305030304" pitchFamily="18" charset="0"/>
                          <a:ea typeface="+mn-ea"/>
                          <a:cs typeface="+mn-cs"/>
                        </a:rPr>
                        <a:t>60 Days</a:t>
                      </a:r>
                    </a:p>
                  </a:txBody>
                  <a:tcPr>
                    <a:solidFill>
                      <a:schemeClr val="bg1">
                        <a:lumMod val="50000"/>
                        <a:lumOff val="50000"/>
                      </a:schemeClr>
                    </a:solidFill>
                  </a:tcPr>
                </a:tc>
                <a:tc>
                  <a:txBody>
                    <a:bodyPr/>
                    <a:lstStyle/>
                    <a:p>
                      <a:pPr algn="ctr"/>
                      <a:r>
                        <a:rPr lang="en-US" sz="1200" b="1">
                          <a:solidFill>
                            <a:srgbClr val="FFFF66"/>
                          </a:solidFill>
                          <a:latin typeface="Book Antiqua" panose="02040602050305030304" pitchFamily="18" charset="0"/>
                          <a:hlinkClick r:id="rId11">
                            <a:extLst>
                              <a:ext uri="{A12FA001-AC4F-418D-AE19-62706E023703}">
                                <ahyp:hlinkClr xmlns:ahyp="http://schemas.microsoft.com/office/drawing/2018/hyperlinkcolor" val="tx"/>
                              </a:ext>
                            </a:extLst>
                          </a:hlinkClick>
                        </a:rPr>
                        <a:t>www.ltcfeds.com</a:t>
                      </a:r>
                      <a:r>
                        <a:rPr lang="en-US" sz="1200" b="1">
                          <a:solidFill>
                            <a:srgbClr val="FFFF66"/>
                          </a:solidFill>
                          <a:latin typeface="Book Antiqua" panose="02040602050305030304" pitchFamily="18" charset="0"/>
                        </a:rPr>
                        <a:t> </a:t>
                      </a:r>
                    </a:p>
                  </a:txBody>
                  <a:tcPr>
                    <a:solidFill>
                      <a:schemeClr val="bg1">
                        <a:lumMod val="50000"/>
                        <a:lumOff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FF66"/>
                          </a:solidFill>
                          <a:latin typeface="Book Antiqua" panose="02040602050305030304" pitchFamily="18" charset="0"/>
                          <a:hlinkClick r:id="rId12">
                            <a:extLst>
                              <a:ext uri="{A12FA001-AC4F-418D-AE19-62706E023703}">
                                <ahyp:hlinkClr xmlns:ahyp="http://schemas.microsoft.com/office/drawing/2018/hyperlinkcolor" val="tx"/>
                              </a:ext>
                            </a:extLst>
                          </a:hlinkClick>
                        </a:rPr>
                        <a:t>www.opm.gov/healthcare-insurance/long-term-care/</a:t>
                      </a:r>
                      <a:r>
                        <a:rPr lang="en-US" sz="1200" b="1">
                          <a:solidFill>
                            <a:srgbClr val="FFFF66"/>
                          </a:solidFill>
                          <a:latin typeface="Book Antiqua" panose="02040602050305030304" pitchFamily="18" charset="0"/>
                        </a:rPr>
                        <a:t> </a:t>
                      </a:r>
                    </a:p>
                    <a:p>
                      <a:endParaRPr lang="en-US" sz="1200" b="1">
                        <a:solidFill>
                          <a:srgbClr val="FFFF66"/>
                        </a:solidFill>
                        <a:latin typeface="Book Antiqua" panose="02040602050305030304" pitchFamily="18" charset="0"/>
                      </a:endParaRPr>
                    </a:p>
                  </a:txBody>
                  <a:tcPr>
                    <a:solidFill>
                      <a:schemeClr val="bg1">
                        <a:lumMod val="50000"/>
                        <a:lumOff val="50000"/>
                      </a:schemeClr>
                    </a:solidFill>
                  </a:tcPr>
                </a:tc>
                <a:extLst>
                  <a:ext uri="{0D108BD9-81ED-4DB2-BD59-A6C34878D82A}">
                    <a16:rowId xmlns:a16="http://schemas.microsoft.com/office/drawing/2014/main" val="551510797"/>
                  </a:ext>
                </a:extLst>
              </a:tr>
              <a:tr h="638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Book Antiqua" panose="02040602050305030304" pitchFamily="18" charset="0"/>
                        </a:rPr>
                        <a:t>NGAUS</a:t>
                      </a:r>
                      <a:r>
                        <a:rPr lang="en-US" sz="1200">
                          <a:latin typeface="Book Antiqua" panose="02040602050305030304" pitchFamily="18" charset="0"/>
                        </a:rPr>
                        <a:t> </a:t>
                      </a:r>
                      <a:r>
                        <a:rPr lang="en-US" sz="1200">
                          <a:solidFill>
                            <a:schemeClr val="tx1"/>
                          </a:solidFill>
                          <a:latin typeface="Book Antiqua" panose="02040602050305030304" pitchFamily="18" charset="0"/>
                        </a:rPr>
                        <a:t>(Technician Insurance Program)</a:t>
                      </a:r>
                    </a:p>
                    <a:p>
                      <a:endParaRPr lang="en-US" sz="1200">
                        <a:latin typeface="Book Antiqua" panose="02040602050305030304" pitchFamily="18" charset="0"/>
                      </a:endParaRPr>
                    </a:p>
                  </a:txBody>
                  <a:tcPr>
                    <a:solidFill>
                      <a:schemeClr val="tx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Book Antiqua" panose="02040602050305030304" pitchFamily="18" charset="0"/>
                          <a:ea typeface="+mn-ea"/>
                          <a:cs typeface="+mn-cs"/>
                        </a:rPr>
                        <a:t>60 Days</a:t>
                      </a:r>
                    </a:p>
                  </a:txBody>
                  <a:tcPr>
                    <a:solidFill>
                      <a:schemeClr val="tx1">
                        <a:lumMod val="75000"/>
                      </a:schemeClr>
                    </a:solidFill>
                  </a:tcPr>
                </a:tc>
                <a:tc>
                  <a:txBody>
                    <a:bodyPr/>
                    <a:lstStyle/>
                    <a:p>
                      <a:pPr algn="ctr"/>
                      <a:r>
                        <a:rPr lang="en-US" sz="1200" b="1">
                          <a:latin typeface="Book Antiqua" panose="02040602050305030304" pitchFamily="18" charset="0"/>
                        </a:rPr>
                        <a:t>Submit NGAUS-APPMN to HR</a:t>
                      </a:r>
                    </a:p>
                  </a:txBody>
                  <a:tcPr>
                    <a:solidFill>
                      <a:schemeClr val="tx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FF66"/>
                          </a:solidFill>
                          <a:latin typeface="Book Antiqua" panose="02040602050305030304" pitchFamily="18" charset="0"/>
                          <a:hlinkClick r:id="rId13">
                            <a:extLst>
                              <a:ext uri="{A12FA001-AC4F-418D-AE19-62706E023703}">
                                <ahyp:hlinkClr xmlns:ahyp="http://schemas.microsoft.com/office/drawing/2018/hyperlinkcolor" val="tx"/>
                              </a:ext>
                            </a:extLst>
                          </a:hlinkClick>
                        </a:rPr>
                        <a:t>www.naugus.org</a:t>
                      </a:r>
                      <a:r>
                        <a:rPr lang="en-US" sz="1200" b="1">
                          <a:solidFill>
                            <a:srgbClr val="FFFF66"/>
                          </a:solidFill>
                          <a:latin typeface="Book Antiqua" panose="02040602050305030304" pitchFamily="18" charset="0"/>
                        </a:rPr>
                        <a:t> </a:t>
                      </a:r>
                    </a:p>
                    <a:p>
                      <a:endParaRPr lang="en-US" sz="1200" b="1">
                        <a:solidFill>
                          <a:srgbClr val="FFFF66"/>
                        </a:solidFill>
                        <a:latin typeface="Book Antiqua" panose="02040602050305030304" pitchFamily="18" charset="0"/>
                      </a:endParaRPr>
                    </a:p>
                  </a:txBody>
                  <a:tcPr>
                    <a:solidFill>
                      <a:schemeClr val="tx1">
                        <a:lumMod val="75000"/>
                      </a:schemeClr>
                    </a:solidFill>
                  </a:tcPr>
                </a:tc>
                <a:extLst>
                  <a:ext uri="{0D108BD9-81ED-4DB2-BD59-A6C34878D82A}">
                    <a16:rowId xmlns:a16="http://schemas.microsoft.com/office/drawing/2014/main" val="2242517496"/>
                  </a:ext>
                </a:extLst>
              </a:tr>
            </a:tbl>
          </a:graphicData>
        </a:graphic>
      </p:graphicFrame>
      <p:pic>
        <p:nvPicPr>
          <p:cNvPr id="6" name="Audio 5">
            <a:hlinkClick r:id="" action="ppaction://media"/>
            <a:extLst>
              <a:ext uri="{FF2B5EF4-FFF2-40B4-BE49-F238E27FC236}">
                <a16:creationId xmlns:a16="http://schemas.microsoft.com/office/drawing/2014/main" id="{21FC06A2-BE48-618B-EEE9-6FC4E5288DA1}"/>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60451487"/>
      </p:ext>
    </p:extLst>
  </p:cSld>
  <p:clrMapOvr>
    <a:masterClrMapping/>
  </p:clrMapOvr>
  <mc:AlternateContent xmlns:mc="http://schemas.openxmlformats.org/markup-compatibility/2006" xmlns:p14="http://schemas.microsoft.com/office/powerpoint/2010/main">
    <mc:Choice Requires="p14">
      <p:transition spd="slow" p14:dur="2000" advTm="15358"/>
    </mc:Choice>
    <mc:Fallback xmlns="">
      <p:transition spd="slow" advTm="15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295400" y="228600"/>
            <a:ext cx="6553200" cy="1752600"/>
          </a:xfrm>
        </p:spPr>
        <p:txBody>
          <a:bodyPr>
            <a:noAutofit/>
          </a:bodyPr>
          <a:lstStyle/>
          <a:p>
            <a:pPr algn="ctr"/>
            <a:r>
              <a:rPr lang="en-US" sz="4400" b="1" dirty="0">
                <a:latin typeface="Book Antiqua" panose="02040602050305030304" pitchFamily="18" charset="0"/>
              </a:rPr>
              <a:t>Termination of Bonus Student Loan Repayment Program</a:t>
            </a:r>
          </a:p>
        </p:txBody>
      </p:sp>
      <p:sp>
        <p:nvSpPr>
          <p:cNvPr id="21507" name="TextBox 2"/>
          <p:cNvSpPr txBox="1">
            <a:spLocks noChangeArrowheads="1"/>
          </p:cNvSpPr>
          <p:nvPr/>
        </p:nvSpPr>
        <p:spPr bwMode="auto">
          <a:xfrm>
            <a:off x="152400" y="1981200"/>
            <a:ext cx="8763000" cy="4524315"/>
          </a:xfrm>
          <a:prstGeom prst="rect">
            <a:avLst/>
          </a:prstGeom>
          <a:noFill/>
          <a:ln w="9525">
            <a:noFill/>
            <a:miter lim="800000"/>
            <a:headEnd/>
            <a:tailEnd/>
          </a:ln>
        </p:spPr>
        <p:txBody>
          <a:bodyPr wrap="square">
            <a:spAutoFit/>
          </a:bodyPr>
          <a:lstStyle/>
          <a:p>
            <a:pPr>
              <a:buClr>
                <a:srgbClr val="FFC000"/>
              </a:buClr>
            </a:pPr>
            <a:r>
              <a:rPr lang="en-US" sz="2400" dirty="0">
                <a:latin typeface="Book Antiqua" panose="02040602050305030304" pitchFamily="18" charset="0"/>
              </a:rPr>
              <a:t>The following is a list of programs offered to dual status technicians on board for </a:t>
            </a:r>
            <a:r>
              <a:rPr lang="en-US" sz="2400" b="1" dirty="0">
                <a:solidFill>
                  <a:schemeClr val="bg1"/>
                </a:solidFill>
                <a:latin typeface="Book Antiqua" panose="02040602050305030304" pitchFamily="18" charset="0"/>
              </a:rPr>
              <a:t>179 days or less</a:t>
            </a:r>
            <a:r>
              <a:rPr lang="en-US" sz="2400" dirty="0">
                <a:latin typeface="Book Antiqua" panose="02040602050305030304" pitchFamily="18" charset="0"/>
              </a:rPr>
              <a:t>:</a:t>
            </a:r>
          </a:p>
          <a:p>
            <a:pPr>
              <a:buClr>
                <a:srgbClr val="FFC000"/>
              </a:buClr>
            </a:pPr>
            <a:endParaRPr lang="en-US" sz="2400" dirty="0">
              <a:latin typeface="Book Antiqua" panose="02040602050305030304" pitchFamily="18" charset="0"/>
            </a:endParaRPr>
          </a:p>
          <a:p>
            <a:pPr marL="2628900" lvl="5" indent="-342900">
              <a:buClr>
                <a:schemeClr val="accent2">
                  <a:lumMod val="75000"/>
                </a:schemeClr>
              </a:buClr>
              <a:buFont typeface="Book Antiqua" panose="02040602050305030304" pitchFamily="18" charset="0"/>
              <a:buChar char="•"/>
            </a:pPr>
            <a:r>
              <a:rPr lang="en-US" sz="2400" dirty="0">
                <a:solidFill>
                  <a:schemeClr val="bg1"/>
                </a:solidFill>
                <a:latin typeface="Book Antiqua" panose="02040602050305030304" pitchFamily="18" charset="0"/>
              </a:rPr>
              <a:t>Federal Bonus Program</a:t>
            </a:r>
          </a:p>
          <a:p>
            <a:pPr marL="2628900" lvl="5" indent="-342900">
              <a:buClr>
                <a:schemeClr val="accent2">
                  <a:lumMod val="75000"/>
                </a:schemeClr>
              </a:buClr>
              <a:buFont typeface="Book Antiqua" panose="02040602050305030304" pitchFamily="18" charset="0"/>
              <a:buChar char="•"/>
            </a:pPr>
            <a:r>
              <a:rPr lang="en-US" sz="2400" dirty="0">
                <a:solidFill>
                  <a:schemeClr val="bg1"/>
                </a:solidFill>
                <a:latin typeface="Book Antiqua" panose="02040602050305030304" pitchFamily="18" charset="0"/>
              </a:rPr>
              <a:t>Student Loan Repayment Program</a:t>
            </a:r>
          </a:p>
          <a:p>
            <a:pPr marL="2628900" lvl="5" indent="-342900">
              <a:buClr>
                <a:schemeClr val="accent2">
                  <a:lumMod val="75000"/>
                </a:schemeClr>
              </a:buClr>
              <a:buFont typeface="Book Antiqua" panose="02040602050305030304" pitchFamily="18" charset="0"/>
              <a:buChar char="•"/>
            </a:pPr>
            <a:r>
              <a:rPr lang="en-US" sz="2400" dirty="0">
                <a:solidFill>
                  <a:schemeClr val="bg1"/>
                </a:solidFill>
                <a:latin typeface="Book Antiqua" panose="02040602050305030304" pitchFamily="18" charset="0"/>
              </a:rPr>
              <a:t>GI-Bill</a:t>
            </a:r>
          </a:p>
          <a:p>
            <a:pPr>
              <a:buClr>
                <a:srgbClr val="FFC000"/>
              </a:buClr>
            </a:pPr>
            <a:endParaRPr lang="en-US" sz="2400" dirty="0">
              <a:latin typeface="Book Antiqua" panose="02040602050305030304" pitchFamily="18" charset="0"/>
            </a:endParaRPr>
          </a:p>
          <a:p>
            <a:pPr>
              <a:buClr>
                <a:srgbClr val="FFC000"/>
              </a:buClr>
            </a:pPr>
            <a:r>
              <a:rPr lang="en-US" sz="2400" dirty="0">
                <a:latin typeface="Book Antiqua" panose="02040602050305030304" pitchFamily="18" charset="0"/>
              </a:rPr>
              <a:t>If your technician appointment is </a:t>
            </a:r>
            <a:r>
              <a:rPr lang="en-US" sz="2400" b="1" dirty="0">
                <a:solidFill>
                  <a:schemeClr val="bg1"/>
                </a:solidFill>
                <a:latin typeface="Book Antiqua" panose="02040602050305030304" pitchFamily="18" charset="0"/>
              </a:rPr>
              <a:t>longer than 179 days</a:t>
            </a:r>
            <a:r>
              <a:rPr lang="en-US" sz="2400" dirty="0">
                <a:latin typeface="Book Antiqua" panose="02040602050305030304" pitchFamily="18" charset="0"/>
              </a:rPr>
              <a:t>, you are </a:t>
            </a:r>
            <a:r>
              <a:rPr lang="en-US" sz="2400" b="1" u="sng" dirty="0">
                <a:latin typeface="Book Antiqua" panose="02040602050305030304" pitchFamily="18" charset="0"/>
              </a:rPr>
              <a:t>no longer eligible for these programs</a:t>
            </a:r>
            <a:r>
              <a:rPr lang="en-US" sz="2400" dirty="0">
                <a:latin typeface="Book Antiqua" panose="02040602050305030304" pitchFamily="18" charset="0"/>
              </a:rPr>
              <a:t>. Once you </a:t>
            </a:r>
            <a:r>
              <a:rPr lang="en-US" sz="2400" b="1" dirty="0">
                <a:solidFill>
                  <a:schemeClr val="bg1"/>
                </a:solidFill>
                <a:latin typeface="Book Antiqua" panose="02040602050305030304" pitchFamily="18" charset="0"/>
              </a:rPr>
              <a:t>reach</a:t>
            </a:r>
            <a:r>
              <a:rPr lang="en-US" sz="2400" dirty="0">
                <a:latin typeface="Book Antiqua" panose="02040602050305030304" pitchFamily="18" charset="0"/>
              </a:rPr>
              <a:t> </a:t>
            </a:r>
            <a:r>
              <a:rPr lang="en-US" sz="2400" b="1" dirty="0">
                <a:solidFill>
                  <a:schemeClr val="bg1"/>
                </a:solidFill>
                <a:latin typeface="Book Antiqua" panose="02040602050305030304" pitchFamily="18" charset="0"/>
              </a:rPr>
              <a:t>180 days</a:t>
            </a:r>
            <a:r>
              <a:rPr lang="en-US" sz="2400" dirty="0">
                <a:latin typeface="Book Antiqua" panose="02040602050305030304" pitchFamily="18" charset="0"/>
              </a:rPr>
              <a:t>, your student loan and/or bonus </a:t>
            </a:r>
            <a:r>
              <a:rPr lang="en-US" sz="2400" b="1" u="sng" dirty="0">
                <a:solidFill>
                  <a:schemeClr val="bg1"/>
                </a:solidFill>
                <a:latin typeface="Book Antiqua" panose="02040602050305030304" pitchFamily="18" charset="0"/>
              </a:rPr>
              <a:t>will be terminated without recoupment of pay</a:t>
            </a:r>
            <a:r>
              <a:rPr lang="en-US" sz="2400" b="1" dirty="0">
                <a:latin typeface="Book Antiqua" panose="02040602050305030304" pitchFamily="18" charset="0"/>
              </a:rPr>
              <a:t>.</a:t>
            </a:r>
          </a:p>
          <a:p>
            <a:pPr>
              <a:buClr>
                <a:srgbClr val="FFC000"/>
              </a:buClr>
            </a:pPr>
            <a:endParaRPr lang="en-US" sz="2400" dirty="0">
              <a:latin typeface="Book Antiqua" panose="02040602050305030304" pitchFamily="18" charset="0"/>
              <a:hlinkClick r:id="rId4"/>
            </a:endParaRPr>
          </a:p>
        </p:txBody>
      </p:sp>
      <p:pic>
        <p:nvPicPr>
          <p:cNvPr id="36" name="Audio 35">
            <a:hlinkClick r:id="" action="ppaction://media"/>
            <a:extLst>
              <a:ext uri="{FF2B5EF4-FFF2-40B4-BE49-F238E27FC236}">
                <a16:creationId xmlns:a16="http://schemas.microsoft.com/office/drawing/2014/main" id="{5FF52E0F-380E-AA88-C05F-C2F0F2C35D1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5168"/>
    </mc:Choice>
    <mc:Fallback xmlns="">
      <p:transition spd="slow" advTm="25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per">
  <a:themeElements>
    <a:clrScheme name="Custom 6">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FBEF59"/>
      </a:hlink>
      <a:folHlink>
        <a:srgbClr val="FBEF59"/>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C3607326A7414D80CE1D38F3008DE0" ma:contentTypeVersion="18" ma:contentTypeDescription="Create a new document." ma:contentTypeScope="" ma:versionID="f1a897464a76940d6a88a714bab7c2af">
  <xsd:schema xmlns:xsd="http://www.w3.org/2001/XMLSchema" xmlns:xs="http://www.w3.org/2001/XMLSchema" xmlns:p="http://schemas.microsoft.com/office/2006/metadata/properties" xmlns:ns1="http://schemas.microsoft.com/sharepoint/v3" xmlns:ns2="29218577-dddd-4965-894a-f7a1edd8ab66" xmlns:ns3="dbb2dafc-8e16-44ac-9e0b-ad3db8ec4018" targetNamespace="http://schemas.microsoft.com/office/2006/metadata/properties" ma:root="true" ma:fieldsID="f95105d21fb6a1f7281f402e3374ed75" ns1:_="" ns2:_="" ns3:_="">
    <xsd:import namespace="http://schemas.microsoft.com/sharepoint/v3"/>
    <xsd:import namespace="29218577-dddd-4965-894a-f7a1edd8ab66"/>
    <xsd:import namespace="dbb2dafc-8e16-44ac-9e0b-ad3db8ec401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ActionCoding"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218577-dddd-4965-894a-f7a1edd8ab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ActionCoding" ma:index="23" nillable="true" ma:displayName="Action Coding" ma:format="Dropdown" ma:internalName="ActionCoding">
      <xsd:simpleType>
        <xsd:restriction base="dms:Choice">
          <xsd:enumeration value="Coded"/>
          <xsd:enumeration value="Not Coded"/>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b2dafc-8e16-44ac-9e0b-ad3db8ec401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258b65c-057b-429d-b7a0-39d159ab4937}" ma:internalName="TaxCatchAll" ma:showField="CatchAllData" ma:web="dbb2dafc-8e16-44ac-9e0b-ad3db8ec401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bb2dafc-8e16-44ac-9e0b-ad3db8ec4018" xsi:nil="true"/>
    <lcf76f155ced4ddcb4097134ff3c332f xmlns="29218577-dddd-4965-894a-f7a1edd8ab66">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ActionCoding xmlns="29218577-dddd-4965-894a-f7a1edd8ab6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5AC558-0E5A-45C4-A934-AB3A079676B3}">
  <ds:schemaRefs>
    <ds:schemaRef ds:uri="29218577-dddd-4965-894a-f7a1edd8ab66"/>
    <ds:schemaRef ds:uri="dbb2dafc-8e16-44ac-9e0b-ad3db8ec40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4B680CC-D8E4-4335-BC5F-149B285A3688}">
  <ds:schemaRefs>
    <ds:schemaRef ds:uri="29218577-dddd-4965-894a-f7a1edd8ab66"/>
    <ds:schemaRef ds:uri="dbb2dafc-8e16-44ac-9e0b-ad3db8ec401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0E8575E-A9F2-45D3-A27A-42F86437CB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461</TotalTime>
  <Words>6096</Words>
  <Application>Microsoft Office PowerPoint</Application>
  <PresentationFormat>On-screen Show (4:3)</PresentationFormat>
  <Paragraphs>788</Paragraphs>
  <Slides>81</Slides>
  <Notes>14</Notes>
  <HiddenSlides>0</HiddenSlides>
  <MMClips>81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81</vt:i4>
      </vt:variant>
    </vt:vector>
  </HeadingPairs>
  <TitlesOfParts>
    <vt:vector size="89" baseType="lpstr">
      <vt:lpstr>Arial</vt:lpstr>
      <vt:lpstr>Book Antiqua</vt:lpstr>
      <vt:lpstr>Calibri</vt:lpstr>
      <vt:lpstr>Constantia</vt:lpstr>
      <vt:lpstr>Times New Roman</vt:lpstr>
      <vt:lpstr>Wingdings 2</vt:lpstr>
      <vt:lpstr>Custom Design</vt:lpstr>
      <vt:lpstr>Paper</vt:lpstr>
      <vt:lpstr>              MISSOURI NATIONAL GUARD HUMAN RESOURCES   </vt:lpstr>
      <vt:lpstr>Overview</vt:lpstr>
      <vt:lpstr>HR Contacts</vt:lpstr>
      <vt:lpstr>Director of Information  Management (J6)</vt:lpstr>
      <vt:lpstr>EO/EEO Program</vt:lpstr>
      <vt:lpstr>Employee Assistance Program</vt:lpstr>
      <vt:lpstr>MyBiz+</vt:lpstr>
      <vt:lpstr>Electronic Official Personnel File (eOPF)</vt:lpstr>
      <vt:lpstr>Termination of Bonus Student Loan Repayment Program</vt:lpstr>
      <vt:lpstr>Termination of Bonus (Cont.)</vt:lpstr>
      <vt:lpstr>           New Hire Packet Checklist</vt:lpstr>
      <vt:lpstr>Appointment Affidavits</vt:lpstr>
      <vt:lpstr>CSR USE FORM</vt:lpstr>
      <vt:lpstr>Direct Deposit</vt:lpstr>
      <vt:lpstr>W-4 Forms</vt:lpstr>
      <vt:lpstr>I-9 Form</vt:lpstr>
      <vt:lpstr>I-9 Form</vt:lpstr>
      <vt:lpstr>Prior Federal Service</vt:lpstr>
      <vt:lpstr>SF144 Example</vt:lpstr>
      <vt:lpstr>DD214 Example</vt:lpstr>
      <vt:lpstr>Leave &amp; Absences</vt:lpstr>
      <vt:lpstr>Leave &amp; Absences (Cont.)</vt:lpstr>
      <vt:lpstr>Leave &amp; Absences (Cont.)</vt:lpstr>
      <vt:lpstr>Leave &amp; Absences (Cont.)</vt:lpstr>
      <vt:lpstr>Leave &amp; Absences (Cont.)</vt:lpstr>
      <vt:lpstr>Pay Information</vt:lpstr>
      <vt:lpstr>Union </vt:lpstr>
      <vt:lpstr>Worker’s Compensation </vt:lpstr>
      <vt:lpstr>Worker’s Compensation (Cont.)</vt:lpstr>
      <vt:lpstr>Inmates Working Relation</vt:lpstr>
      <vt:lpstr>Inmates Working Relation (Cont.)</vt:lpstr>
      <vt:lpstr>Labor/Management  Agreement</vt:lpstr>
      <vt:lpstr>Technician Handbook</vt:lpstr>
      <vt:lpstr>MARKET PLACE.GOV</vt:lpstr>
      <vt:lpstr>FEHB Enrollment-  Temporary Employees are  Eligible</vt:lpstr>
      <vt:lpstr>FEHB Enrollment-  Temporary Employees are  Eligible (Cont.)</vt:lpstr>
      <vt:lpstr>FEHB Enrollment</vt:lpstr>
      <vt:lpstr>FEVIP Enrollment</vt:lpstr>
      <vt:lpstr>PowerPoint Presentation</vt:lpstr>
      <vt:lpstr>OPM Website   </vt:lpstr>
      <vt:lpstr>PowerPoint Presentation</vt:lpstr>
      <vt:lpstr>PowerPoint Presentation</vt:lpstr>
      <vt:lpstr>PowerPoint Presentation</vt:lpstr>
      <vt:lpstr>PowerPoint Presentation</vt:lpstr>
      <vt:lpstr>ABC-C/GRB Platform  FEHB/FEGLI/TSP Enrollment https://abc.chra.army.mil/abc/</vt:lpstr>
      <vt:lpstr>GRB Platform</vt:lpstr>
      <vt:lpstr>GRB Platform (Cont.)</vt:lpstr>
      <vt:lpstr>FEHB Transactions</vt:lpstr>
      <vt:lpstr>FEHB Transaction (Cont.)</vt:lpstr>
      <vt:lpstr>FEHB Transaction (Cont.)</vt:lpstr>
      <vt:lpstr>FEHB Transaction (Cont.)</vt:lpstr>
      <vt:lpstr>FEHB Transaction (Cont.)</vt:lpstr>
      <vt:lpstr>FEHB Transaction (Cont.)</vt:lpstr>
      <vt:lpstr>FEHB Transaction (Cont.)</vt:lpstr>
      <vt:lpstr>FEHB Transaction (Cont.)</vt:lpstr>
      <vt:lpstr>FEHB Transaction (Cont.)</vt:lpstr>
      <vt:lpstr> Continue for Indefinite and  Permanent Employees Only</vt:lpstr>
      <vt:lpstr>Performance Appraisals</vt:lpstr>
      <vt:lpstr>Performance Appraisals</vt:lpstr>
      <vt:lpstr>Performance Appraisal Application (PAA)</vt:lpstr>
      <vt:lpstr>Military Deposit (FERS) </vt:lpstr>
      <vt:lpstr>Military Deposit (FERS) (Cont.)</vt:lpstr>
      <vt:lpstr>Military Deposit (FERS) (Cont.)</vt:lpstr>
      <vt:lpstr>FEGLI </vt:lpstr>
      <vt:lpstr>FEGLI Coverage</vt:lpstr>
      <vt:lpstr>FERS</vt:lpstr>
      <vt:lpstr>TSP Highlights</vt:lpstr>
      <vt:lpstr>Smart Savings Act </vt:lpstr>
      <vt:lpstr>TSP Investment Funds</vt:lpstr>
      <vt:lpstr>TSP Investment Funds (Cont.)</vt:lpstr>
      <vt:lpstr>TSP Investment Funds (Cont.)</vt:lpstr>
      <vt:lpstr>TSP Matching</vt:lpstr>
      <vt:lpstr>TSP Handbook</vt:lpstr>
      <vt:lpstr>  </vt:lpstr>
      <vt:lpstr>FSAFEDS</vt:lpstr>
      <vt:lpstr>Example of Reimbursements Eligible Expenses  Juke Box (full list) </vt:lpstr>
      <vt:lpstr>FEDVIP</vt:lpstr>
      <vt:lpstr>NGAUS Insurance Federal Long-Term Disability Insurance &amp; Term Life Insurance Plan</vt:lpstr>
      <vt:lpstr>PowerPoint Presentation</vt:lpstr>
      <vt:lpstr>Federal Long-Term Care Insurance Program (FLTCIP)</vt:lpstr>
      <vt:lpstr>PowerPoint Presentation</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RESOURCES</dc:title>
  <dc:creator>kimberly.falter</dc:creator>
  <cp:lastModifiedBy>MCCALL, ANGELA D CIV USAF ANG MOANG/NGMO-HRD-S</cp:lastModifiedBy>
  <cp:revision>2</cp:revision>
  <cp:lastPrinted>2020-01-23T17:44:12Z</cp:lastPrinted>
  <dcterms:created xsi:type="dcterms:W3CDTF">2009-06-17T17:33:07Z</dcterms:created>
  <dcterms:modified xsi:type="dcterms:W3CDTF">2024-02-02T15:07:49Z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0x010100FDC3607326A7414D80CE1D38F3008DE0</vt:lpwstr>
  </property>
  <property fmtid="{D5CDD505-2E9C-101B-9397-08002B2CF9AE}" pid="3" name="MediaServiceImageTags">
    <vt:lpwstr/>
  </property>
</Properties>
</file>